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61" r:id="rId5"/>
    <p:sldId id="262" r:id="rId6"/>
  </p:sldIdLst>
  <p:sldSz cx="15544800" cy="10058400"/>
  <p:notesSz cx="15544800" cy="10058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DA0A3"/>
    <a:srgbClr val="F36C3E"/>
    <a:srgbClr val="F8A37F"/>
    <a:srgbClr val="5CBEC8"/>
    <a:srgbClr val="82B8A3"/>
    <a:srgbClr val="1B9778"/>
    <a:srgbClr val="1EA2AE"/>
    <a:srgbClr val="4C4D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76" autoAdjust="0"/>
    <p:restoredTop sz="96327"/>
  </p:normalViewPr>
  <p:slideViewPr>
    <p:cSldViewPr>
      <p:cViewPr varScale="1">
        <p:scale>
          <a:sx n="78" d="100"/>
          <a:sy n="78" d="100"/>
        </p:scale>
        <p:origin x="1284" y="11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65860" y="3118104"/>
            <a:ext cx="13213080" cy="2112264"/>
          </a:xfrm>
          <a:prstGeom prst="rect">
            <a:avLst/>
          </a:prstGeom>
        </p:spPr>
        <p:txBody>
          <a:bodyPr wrap="square" lIns="0" tIns="0" rIns="0" bIns="0">
            <a:spAutoFit/>
          </a:bodyPr>
          <a:lstStyle>
            <a:lvl1pPr>
              <a:defRPr sz="2200" b="0" i="0" u="sng">
                <a:solidFill>
                  <a:schemeClr val="bg1"/>
                </a:solidFill>
                <a:latin typeface="Calibri"/>
                <a:cs typeface="Calibri"/>
              </a:defRPr>
            </a:lvl1pPr>
          </a:lstStyle>
          <a:p>
            <a:endParaRPr/>
          </a:p>
        </p:txBody>
      </p:sp>
      <p:sp>
        <p:nvSpPr>
          <p:cNvPr id="3" name="Holder 3"/>
          <p:cNvSpPr>
            <a:spLocks noGrp="1"/>
          </p:cNvSpPr>
          <p:nvPr>
            <p:ph type="subTitle" idx="4"/>
          </p:nvPr>
        </p:nvSpPr>
        <p:spPr>
          <a:xfrm>
            <a:off x="2331720" y="5632704"/>
            <a:ext cx="10881360" cy="25146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5285232" y="9354312"/>
            <a:ext cx="4974336" cy="50292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77240" y="9354312"/>
            <a:ext cx="3575304"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3/29/2024</a:t>
            </a:fld>
            <a:endParaRPr lang="en-US"/>
          </a:p>
        </p:txBody>
      </p:sp>
      <p:sp>
        <p:nvSpPr>
          <p:cNvPr id="6" name="Holder 6"/>
          <p:cNvSpPr>
            <a:spLocks noGrp="1"/>
          </p:cNvSpPr>
          <p:nvPr>
            <p:ph type="sldNum" sz="quarter" idx="7"/>
          </p:nvPr>
        </p:nvSpPr>
        <p:spPr>
          <a:xfrm>
            <a:off x="11192256" y="9354312"/>
            <a:ext cx="3575304"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7016750" y="2487869"/>
            <a:ext cx="1511300" cy="662939"/>
          </a:xfrm>
          <a:prstGeom prst="rect">
            <a:avLst/>
          </a:prstGeom>
        </p:spPr>
        <p:txBody>
          <a:bodyPr lIns="0" tIns="0" rIns="0" bIns="0"/>
          <a:lstStyle>
            <a:lvl1pPr>
              <a:defRPr sz="2200" b="0" i="0" u="sng">
                <a:solidFill>
                  <a:schemeClr val="bg1"/>
                </a:solidFill>
                <a:latin typeface="Calibri"/>
                <a:cs typeface="Calibri"/>
              </a:defRPr>
            </a:lvl1pPr>
          </a:lstStyle>
          <a:p>
            <a:endParaRPr/>
          </a:p>
        </p:txBody>
      </p:sp>
      <p:sp>
        <p:nvSpPr>
          <p:cNvPr id="3" name="Holder 3"/>
          <p:cNvSpPr>
            <a:spLocks noGrp="1"/>
          </p:cNvSpPr>
          <p:nvPr>
            <p:ph sz="half" idx="2"/>
          </p:nvPr>
        </p:nvSpPr>
        <p:spPr>
          <a:xfrm>
            <a:off x="777240" y="2313432"/>
            <a:ext cx="6761988"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8005572" y="2313432"/>
            <a:ext cx="6761988"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5285232" y="9354312"/>
            <a:ext cx="4974336" cy="502920"/>
          </a:xfrm>
          <a:prstGeom prst="rect">
            <a:avLst/>
          </a:prstGeom>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a:xfrm>
            <a:off x="777240" y="9354312"/>
            <a:ext cx="3575304"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3/29/2024</a:t>
            </a:fld>
            <a:endParaRPr lang="en-US"/>
          </a:p>
        </p:txBody>
      </p:sp>
      <p:sp>
        <p:nvSpPr>
          <p:cNvPr id="7" name="Holder 7"/>
          <p:cNvSpPr>
            <a:spLocks noGrp="1"/>
          </p:cNvSpPr>
          <p:nvPr>
            <p:ph type="sldNum" sz="quarter" idx="7"/>
          </p:nvPr>
        </p:nvSpPr>
        <p:spPr>
          <a:xfrm>
            <a:off x="11192256" y="9354312"/>
            <a:ext cx="3575304"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7016750" y="2487869"/>
            <a:ext cx="1511300" cy="662939"/>
          </a:xfrm>
          <a:prstGeom prst="rect">
            <a:avLst/>
          </a:prstGeom>
        </p:spPr>
        <p:txBody>
          <a:bodyPr lIns="0" tIns="0" rIns="0" bIns="0"/>
          <a:lstStyle>
            <a:lvl1pPr>
              <a:defRPr sz="2200" b="0" i="0" u="sng">
                <a:solidFill>
                  <a:schemeClr val="bg1"/>
                </a:solidFill>
                <a:latin typeface="Calibri"/>
                <a:cs typeface="Calibri"/>
              </a:defRPr>
            </a:lvl1pPr>
          </a:lstStyle>
          <a:p>
            <a:endParaRPr/>
          </a:p>
        </p:txBody>
      </p:sp>
      <p:sp>
        <p:nvSpPr>
          <p:cNvPr id="3" name="Holder 3"/>
          <p:cNvSpPr>
            <a:spLocks noGrp="1"/>
          </p:cNvSpPr>
          <p:nvPr>
            <p:ph type="ftr" sz="quarter" idx="5"/>
          </p:nvPr>
        </p:nvSpPr>
        <p:spPr>
          <a:xfrm>
            <a:off x="5285232" y="9354312"/>
            <a:ext cx="4974336" cy="502920"/>
          </a:xfrm>
          <a:prstGeom prst="rect">
            <a:avLst/>
          </a:prstGeom>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a:xfrm>
            <a:off x="777240" y="9354312"/>
            <a:ext cx="3575304"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3/29/2024</a:t>
            </a:fld>
            <a:endParaRPr lang="en-US"/>
          </a:p>
        </p:txBody>
      </p:sp>
      <p:sp>
        <p:nvSpPr>
          <p:cNvPr id="5" name="Holder 5"/>
          <p:cNvSpPr>
            <a:spLocks noGrp="1"/>
          </p:cNvSpPr>
          <p:nvPr>
            <p:ph type="sldNum" sz="quarter" idx="7"/>
          </p:nvPr>
        </p:nvSpPr>
        <p:spPr>
          <a:xfrm>
            <a:off x="11192256" y="9354312"/>
            <a:ext cx="3575304"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5285232" y="9354312"/>
            <a:ext cx="4974336" cy="50292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777240" y="9354312"/>
            <a:ext cx="3575304"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3/29/2024</a:t>
            </a:fld>
            <a:endParaRPr lang="en-US"/>
          </a:p>
        </p:txBody>
      </p:sp>
      <p:sp>
        <p:nvSpPr>
          <p:cNvPr id="4" name="Holder 4"/>
          <p:cNvSpPr>
            <a:spLocks noGrp="1"/>
          </p:cNvSpPr>
          <p:nvPr>
            <p:ph type="sldNum" sz="quarter" idx="7"/>
          </p:nvPr>
        </p:nvSpPr>
        <p:spPr>
          <a:xfrm>
            <a:off x="11192256" y="9354312"/>
            <a:ext cx="3575304"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descr="A screenshot of a website&#10;&#10;Description automatically generated">
            <a:extLst>
              <a:ext uri="{FF2B5EF4-FFF2-40B4-BE49-F238E27FC236}">
                <a16:creationId xmlns:a16="http://schemas.microsoft.com/office/drawing/2014/main" id="{E22C8021-DC65-2A55-3B2E-F6D4A757BC05}"/>
              </a:ext>
            </a:extLst>
          </p:cNvPr>
          <p:cNvPicPr>
            <a:picLocks noGrp="1" noRot="1" noChangeAspect="1" noMove="1" noResize="1" noEditPoints="1" noAdjustHandles="1" noChangeArrowheads="1" noChangeShapeType="1" noCrop="1"/>
          </p:cNvPicPr>
          <p:nvPr/>
        </p:nvPicPr>
        <p:blipFill>
          <a:blip r:embed="rId2" cstate="print">
            <a:extLst>
              <a:ext uri="{28A0092B-C50C-407E-A947-70E740481C1C}">
                <a14:useLocalDpi xmlns:a14="http://schemas.microsoft.com/office/drawing/2010/main" val="0"/>
              </a:ext>
            </a:extLst>
          </a:blip>
          <a:stretch>
            <a:fillRect/>
          </a:stretch>
        </p:blipFill>
        <p:spPr>
          <a:xfrm>
            <a:off x="0" y="5800"/>
            <a:ext cx="15544800" cy="3657600"/>
          </a:xfrm>
          <a:prstGeom prst="rect">
            <a:avLst/>
          </a:prstGeom>
        </p:spPr>
      </p:pic>
      <p:sp>
        <p:nvSpPr>
          <p:cNvPr id="4" name="object 76">
            <a:extLst>
              <a:ext uri="{FF2B5EF4-FFF2-40B4-BE49-F238E27FC236}">
                <a16:creationId xmlns:a16="http://schemas.microsoft.com/office/drawing/2014/main" id="{CA08005A-DEB8-5F20-29A0-59C6FD4DBE02}"/>
              </a:ext>
            </a:extLst>
          </p:cNvPr>
          <p:cNvSpPr txBox="1">
            <a:spLocks/>
          </p:cNvSpPr>
          <p:nvPr/>
        </p:nvSpPr>
        <p:spPr>
          <a:xfrm>
            <a:off x="8534400" y="609600"/>
            <a:ext cx="1511300" cy="659796"/>
          </a:xfrm>
          <a:prstGeom prst="rect">
            <a:avLst/>
          </a:prstGeom>
        </p:spPr>
        <p:txBody>
          <a:bodyPr vert="horz" wrap="square" lIns="0" tIns="66675" rIns="0" bIns="0" rtlCol="0">
            <a:spAutoFit/>
          </a:bodyPr>
          <a:lstStyle>
            <a:lvl1pPr>
              <a:defRPr>
                <a:latin typeface="+mj-lt"/>
                <a:ea typeface="+mj-ea"/>
                <a:cs typeface="+mj-cs"/>
              </a:defRPr>
            </a:lvl1pPr>
          </a:lstStyle>
          <a:p>
            <a:pPr marL="238125" indent="-238125" algn="ctr">
              <a:spcBef>
                <a:spcPts val="525"/>
              </a:spcBef>
              <a:tabLst>
                <a:tab pos="1484313" algn="l"/>
              </a:tabLst>
            </a:pPr>
            <a:r>
              <a:rPr lang="en-US" b="1" dirty="0">
                <a:solidFill>
                  <a:schemeClr val="bg1"/>
                </a:solidFill>
                <a:latin typeface="Acumin Variable Concept Condensed" panose="020B0304020202020204" pitchFamily="34" charset="77"/>
              </a:rPr>
              <a:t>APRIL</a:t>
            </a:r>
            <a:endParaRPr lang="en-US" dirty="0">
              <a:solidFill>
                <a:schemeClr val="bg1"/>
              </a:solidFill>
            </a:endParaRPr>
          </a:p>
          <a:p>
            <a:pPr algn="ctr">
              <a:spcBef>
                <a:spcPts val="275"/>
              </a:spcBef>
            </a:pPr>
            <a:r>
              <a:rPr lang="en-US" b="1" spc="300" dirty="0">
                <a:solidFill>
                  <a:srgbClr val="77787B"/>
                </a:solidFill>
                <a:latin typeface="Acumin Variable Concept ExtraCondensed" panose="020B0304020202020204" pitchFamily="34" charset="77"/>
              </a:rPr>
              <a:t>2024</a:t>
            </a:r>
            <a:endParaRPr lang="en-US" sz="1400" b="1" spc="300" dirty="0">
              <a:latin typeface="Acumin Variable Concept ExtraCondensed" panose="020B0304020202020204" pitchFamily="34" charset="77"/>
            </a:endParaRPr>
          </a:p>
        </p:txBody>
      </p:sp>
      <p:sp>
        <p:nvSpPr>
          <p:cNvPr id="5" name="object 77">
            <a:extLst>
              <a:ext uri="{FF2B5EF4-FFF2-40B4-BE49-F238E27FC236}">
                <a16:creationId xmlns:a16="http://schemas.microsoft.com/office/drawing/2014/main" id="{74502425-2218-C807-FF73-13A941772A62}"/>
              </a:ext>
            </a:extLst>
          </p:cNvPr>
          <p:cNvSpPr>
            <a:spLocks noGrp="1" noRot="1" noMove="1" noResize="1" noEditPoints="1" noAdjustHandles="1" noChangeArrowheads="1" noChangeShapeType="1"/>
          </p:cNvSpPr>
          <p:nvPr/>
        </p:nvSpPr>
        <p:spPr>
          <a:xfrm>
            <a:off x="342899" y="8458200"/>
            <a:ext cx="14859001" cy="1288413"/>
          </a:xfrm>
          <a:custGeom>
            <a:avLst/>
            <a:gdLst/>
            <a:ahLst/>
            <a:cxnLst/>
            <a:rect l="l" t="t" r="r" b="b"/>
            <a:pathLst>
              <a:path w="14627225" h="1143000">
                <a:moveTo>
                  <a:pt x="14627225" y="0"/>
                </a:moveTo>
                <a:lnTo>
                  <a:pt x="0" y="0"/>
                </a:lnTo>
                <a:lnTo>
                  <a:pt x="0" y="1143000"/>
                </a:lnTo>
                <a:lnTo>
                  <a:pt x="14627225" y="1143000"/>
                </a:lnTo>
                <a:lnTo>
                  <a:pt x="14627225" y="0"/>
                </a:lnTo>
                <a:close/>
              </a:path>
            </a:pathLst>
          </a:custGeom>
          <a:solidFill>
            <a:srgbClr val="4C4D4E"/>
          </a:solidFill>
        </p:spPr>
        <p:txBody>
          <a:bodyPr wrap="square" lIns="0" tIns="0" rIns="0" bIns="0" rtlCol="0"/>
          <a:lstStyle/>
          <a:p>
            <a:endParaRPr/>
          </a:p>
        </p:txBody>
      </p:sp>
      <p:sp>
        <p:nvSpPr>
          <p:cNvPr id="6" name="object 78">
            <a:extLst>
              <a:ext uri="{FF2B5EF4-FFF2-40B4-BE49-F238E27FC236}">
                <a16:creationId xmlns:a16="http://schemas.microsoft.com/office/drawing/2014/main" id="{3F1557AA-390E-5FFA-7C45-7C2F19A79D2D}"/>
              </a:ext>
            </a:extLst>
          </p:cNvPr>
          <p:cNvSpPr txBox="1"/>
          <p:nvPr/>
        </p:nvSpPr>
        <p:spPr>
          <a:xfrm>
            <a:off x="482917" y="8838938"/>
            <a:ext cx="1676400" cy="456535"/>
          </a:xfrm>
          <a:prstGeom prst="rect">
            <a:avLst/>
          </a:prstGeom>
        </p:spPr>
        <p:txBody>
          <a:bodyPr vert="horz" wrap="square" lIns="0" tIns="12700" rIns="0" bIns="0" rtlCol="0">
            <a:spAutoFit/>
          </a:bodyPr>
          <a:lstStyle/>
          <a:p>
            <a:pPr marR="5080" indent="114300" algn="ctr">
              <a:lnSpc>
                <a:spcPct val="100000"/>
              </a:lnSpc>
              <a:spcBef>
                <a:spcPts val="100"/>
              </a:spcBef>
            </a:pPr>
            <a:r>
              <a:rPr sz="1400" b="1" spc="-10" dirty="0">
                <a:solidFill>
                  <a:srgbClr val="FFFFFF"/>
                </a:solidFill>
                <a:latin typeface="Montserrat SemiBold" pitchFamily="2" charset="77"/>
                <a:cs typeface="Verdana"/>
              </a:rPr>
              <a:t>SIGNATURE</a:t>
            </a:r>
            <a:endParaRPr lang="en-US" sz="1400" b="1" spc="-10" dirty="0">
              <a:solidFill>
                <a:srgbClr val="FFFFFF"/>
              </a:solidFill>
              <a:latin typeface="Montserrat SemiBold" pitchFamily="2" charset="77"/>
              <a:cs typeface="Verdana"/>
            </a:endParaRPr>
          </a:p>
          <a:p>
            <a:pPr marR="5080" indent="114300" algn="ctr">
              <a:lnSpc>
                <a:spcPct val="100000"/>
              </a:lnSpc>
              <a:spcBef>
                <a:spcPts val="100"/>
              </a:spcBef>
            </a:pPr>
            <a:r>
              <a:rPr sz="1400" b="1" spc="-10" dirty="0">
                <a:solidFill>
                  <a:srgbClr val="FFFFFF"/>
                </a:solidFill>
                <a:latin typeface="Montserrat SemiBold" pitchFamily="2" charset="77"/>
                <a:cs typeface="Verdana"/>
              </a:rPr>
              <a:t>EXPERIENCES</a:t>
            </a:r>
            <a:endParaRPr sz="1400" b="1" dirty="0">
              <a:latin typeface="Montserrat SemiBold" pitchFamily="2" charset="77"/>
              <a:cs typeface="Verdana"/>
            </a:endParaRPr>
          </a:p>
        </p:txBody>
      </p:sp>
      <p:sp>
        <p:nvSpPr>
          <p:cNvPr id="11" name="object 79">
            <a:extLst>
              <a:ext uri="{FF2B5EF4-FFF2-40B4-BE49-F238E27FC236}">
                <a16:creationId xmlns:a16="http://schemas.microsoft.com/office/drawing/2014/main" id="{34E65355-0338-80A2-C7AE-7AA473D5D9A2}"/>
              </a:ext>
            </a:extLst>
          </p:cNvPr>
          <p:cNvSpPr txBox="1"/>
          <p:nvPr/>
        </p:nvSpPr>
        <p:spPr>
          <a:xfrm>
            <a:off x="11025259" y="8534400"/>
            <a:ext cx="3017520" cy="1065613"/>
          </a:xfrm>
          <a:prstGeom prst="rect">
            <a:avLst/>
          </a:prstGeom>
        </p:spPr>
        <p:txBody>
          <a:bodyPr vert="horz" wrap="square" lIns="0" tIns="0" rIns="0" bIns="0" rtlCol="0">
            <a:spAutoFit/>
          </a:bodyPr>
          <a:lstStyle/>
          <a:p>
            <a:pPr marL="0" marR="5080" lvl="0" indent="0" algn="l" defTabSz="457200" rtl="0" eaLnBrk="1" fontAlgn="auto" latinLnBrk="0" hangingPunct="1">
              <a:lnSpc>
                <a:spcPts val="1380"/>
              </a:lnSpc>
              <a:spcBef>
                <a:spcPts val="100"/>
              </a:spcBef>
              <a:spcAft>
                <a:spcPts val="0"/>
              </a:spcAft>
              <a:buClrTx/>
              <a:buSzTx/>
              <a:buFontTx/>
              <a:buNone/>
              <a:tabLst/>
              <a:defRPr/>
            </a:pPr>
            <a:r>
              <a:rPr kumimoji="0" lang="en-US" sz="1050" b="1" i="0" u="none" strike="noStrike" kern="1200" cap="none" spc="0" normalizeH="0" baseline="0" noProof="0" dirty="0">
                <a:ln>
                  <a:noFill/>
                </a:ln>
                <a:solidFill>
                  <a:srgbClr val="82B8A3"/>
                </a:solidFill>
                <a:effectLst/>
                <a:uLnTx/>
                <a:uFillTx/>
                <a:latin typeface="Montserrat SemiBold" pitchFamily="2" charset="77"/>
                <a:ea typeface="+mn-ea"/>
                <a:cs typeface="Calibri"/>
              </a:rPr>
              <a:t>Around the Town Scavenger Hunt</a:t>
            </a:r>
            <a:r>
              <a:rPr kumimoji="0" sz="1050" b="1" i="0" u="none" strike="noStrike" kern="1200" cap="none" spc="0" normalizeH="0" baseline="0" noProof="0" dirty="0">
                <a:ln>
                  <a:noFill/>
                </a:ln>
                <a:solidFill>
                  <a:srgbClr val="82B8A3"/>
                </a:solidFill>
                <a:effectLst/>
                <a:uLnTx/>
                <a:uFillTx/>
                <a:latin typeface="Montserrat SemiBold" pitchFamily="2" charset="77"/>
                <a:ea typeface="+mn-ea"/>
                <a:cs typeface="Calibri"/>
              </a:rPr>
              <a:t> </a:t>
            </a:r>
            <a:r>
              <a:rPr kumimoji="0" sz="1050" b="0" i="0" u="none" strike="noStrike" kern="1200" cap="none" spc="0" normalizeH="0" baseline="0" noProof="0" dirty="0">
                <a:ln>
                  <a:noFill/>
                </a:ln>
                <a:solidFill>
                  <a:srgbClr val="FFFFFF"/>
                </a:solidFill>
                <a:effectLst/>
                <a:uLnTx/>
                <a:uFillTx/>
                <a:latin typeface="Montserrat" pitchFamily="2" charset="77"/>
                <a:ea typeface="+mn-ea"/>
                <a:cs typeface="Calibri"/>
              </a:rPr>
              <a:t>– </a:t>
            </a:r>
            <a:r>
              <a:rPr kumimoji="0" lang="en-US" sz="1050" b="0" i="0" u="none" strike="noStrike" kern="1200" cap="none" spc="0" normalizeH="0" baseline="0" noProof="0" dirty="0">
                <a:ln>
                  <a:noFill/>
                </a:ln>
                <a:solidFill>
                  <a:srgbClr val="FFFFFF"/>
                </a:solidFill>
                <a:effectLst/>
                <a:uLnTx/>
                <a:uFillTx/>
                <a:latin typeface="Montserrat" pitchFamily="2" charset="77"/>
                <a:ea typeface="+mn-ea"/>
                <a:cs typeface="Calibri"/>
              </a:rPr>
              <a:t>We are excited to be able to create for you a fun and innovative digital scavenger hunt that elevates the traditional scavenger hunt experience. Please make sure to stop by and grab your Event Code!</a:t>
            </a:r>
            <a:endParaRPr kumimoji="0" sz="1050" b="0" i="0" u="none" strike="noStrike" kern="1200" cap="none" spc="0" normalizeH="0" baseline="0" noProof="0" dirty="0">
              <a:ln>
                <a:noFill/>
              </a:ln>
              <a:solidFill>
                <a:prstClr val="black"/>
              </a:solidFill>
              <a:effectLst/>
              <a:uLnTx/>
              <a:uFillTx/>
              <a:latin typeface="Montserrat" pitchFamily="2" charset="77"/>
              <a:ea typeface="+mn-ea"/>
              <a:cs typeface="Calibri"/>
            </a:endParaRPr>
          </a:p>
        </p:txBody>
      </p:sp>
      <p:sp>
        <p:nvSpPr>
          <p:cNvPr id="12" name="object 80">
            <a:extLst>
              <a:ext uri="{FF2B5EF4-FFF2-40B4-BE49-F238E27FC236}">
                <a16:creationId xmlns:a16="http://schemas.microsoft.com/office/drawing/2014/main" id="{026A9DDB-07CD-DA75-06EE-DC4BA21AD0B0}"/>
              </a:ext>
            </a:extLst>
          </p:cNvPr>
          <p:cNvSpPr txBox="1"/>
          <p:nvPr/>
        </p:nvSpPr>
        <p:spPr>
          <a:xfrm>
            <a:off x="5244489" y="8534400"/>
            <a:ext cx="2544128" cy="1101776"/>
          </a:xfrm>
          <a:prstGeom prst="rect">
            <a:avLst/>
          </a:prstGeom>
        </p:spPr>
        <p:txBody>
          <a:bodyPr vert="horz" wrap="square" lIns="0" tIns="0" rIns="0" bIns="0" rtlCol="0">
            <a:spAutoFit/>
          </a:bodyPr>
          <a:lstStyle/>
          <a:p>
            <a:pPr marL="0" marR="5080" lvl="0" indent="0" algn="l" defTabSz="457200" rtl="0" eaLnBrk="1" fontAlgn="auto" latinLnBrk="0" hangingPunct="1">
              <a:lnSpc>
                <a:spcPct val="114599"/>
              </a:lnSpc>
              <a:spcBef>
                <a:spcPts val="100"/>
              </a:spcBef>
              <a:spcAft>
                <a:spcPts val="0"/>
              </a:spcAft>
              <a:buClrTx/>
              <a:buSzTx/>
              <a:buFontTx/>
              <a:buNone/>
              <a:tabLst/>
              <a:defRPr/>
            </a:pPr>
            <a:r>
              <a:rPr kumimoji="0" lang="en-US" sz="1050" b="1" i="0" u="none" strike="noStrike" kern="1200" cap="none" spc="0" normalizeH="0" baseline="0" noProof="0" dirty="0">
                <a:ln>
                  <a:noFill/>
                </a:ln>
                <a:solidFill>
                  <a:srgbClr val="82B8A3"/>
                </a:solidFill>
                <a:effectLst/>
                <a:uLnTx/>
                <a:uFillTx/>
                <a:latin typeface="Montserrat SemiBold" pitchFamily="2" charset="77"/>
                <a:ea typeface="+mn-ea"/>
                <a:cs typeface="Calibri"/>
              </a:rPr>
              <a:t>Hidden Gems </a:t>
            </a:r>
            <a:r>
              <a:rPr kumimoji="0" sz="1050" b="0" i="0" u="none" strike="noStrike" kern="1200" cap="none" spc="0" normalizeH="0" baseline="0" noProof="0" dirty="0">
                <a:ln>
                  <a:noFill/>
                </a:ln>
                <a:solidFill>
                  <a:srgbClr val="FFFFFF"/>
                </a:solidFill>
                <a:effectLst/>
                <a:uLnTx/>
                <a:uFillTx/>
                <a:latin typeface="Montserrat" pitchFamily="2" charset="77"/>
                <a:ea typeface="+mn-ea"/>
                <a:cs typeface="Calibri"/>
              </a:rPr>
              <a:t>– </a:t>
            </a:r>
            <a:r>
              <a:rPr kumimoji="0" lang="en-US" sz="1050" b="0" i="0" u="none" strike="noStrike" kern="1200" cap="none" spc="0" normalizeH="0" baseline="0" noProof="0" dirty="0">
                <a:ln>
                  <a:noFill/>
                </a:ln>
                <a:solidFill>
                  <a:srgbClr val="FFFFFF"/>
                </a:solidFill>
                <a:effectLst/>
                <a:uLnTx/>
                <a:uFillTx/>
                <a:latin typeface="Montserrat" pitchFamily="2" charset="77"/>
                <a:ea typeface="+mn-ea"/>
                <a:cs typeface="Calibri"/>
              </a:rPr>
              <a:t>Here’s a chance to really soak up the local culture to it's fullest. Please stop by and ask our associates (a.k.a. local experts) to share some of those great local gems and recommendations!</a:t>
            </a:r>
            <a:endParaRPr kumimoji="0" sz="1050" b="0" i="0" u="none" strike="noStrike" kern="1200" cap="none" spc="0" normalizeH="0" baseline="0" noProof="0" dirty="0">
              <a:ln>
                <a:noFill/>
              </a:ln>
              <a:solidFill>
                <a:prstClr val="black"/>
              </a:solidFill>
              <a:effectLst/>
              <a:uLnTx/>
              <a:uFillTx/>
              <a:latin typeface="Montserrat" pitchFamily="2" charset="77"/>
              <a:ea typeface="+mn-ea"/>
              <a:cs typeface="Calibri"/>
            </a:endParaRPr>
          </a:p>
        </p:txBody>
      </p:sp>
      <p:sp>
        <p:nvSpPr>
          <p:cNvPr id="13" name="object 81">
            <a:extLst>
              <a:ext uri="{FF2B5EF4-FFF2-40B4-BE49-F238E27FC236}">
                <a16:creationId xmlns:a16="http://schemas.microsoft.com/office/drawing/2014/main" id="{3A7F1487-A573-4255-0CB5-D7C9F3A9607F}"/>
              </a:ext>
            </a:extLst>
          </p:cNvPr>
          <p:cNvSpPr txBox="1"/>
          <p:nvPr/>
        </p:nvSpPr>
        <p:spPr>
          <a:xfrm>
            <a:off x="8080106" y="8534400"/>
            <a:ext cx="2653665" cy="898900"/>
          </a:xfrm>
          <a:prstGeom prst="rect">
            <a:avLst/>
          </a:prstGeom>
        </p:spPr>
        <p:txBody>
          <a:bodyPr vert="horz" wrap="square" lIns="0" tIns="0" rIns="0" bIns="0" rtlCol="0" anchor="t">
            <a:spAutoFit/>
          </a:bodyPr>
          <a:lstStyle/>
          <a:p>
            <a:pPr marR="5080" algn="l" defTabSz="457200" rtl="0">
              <a:lnSpc>
                <a:spcPts val="1380"/>
              </a:lnSpc>
              <a:spcBef>
                <a:spcPts val="100"/>
              </a:spcBef>
              <a:defRPr/>
            </a:pPr>
            <a:r>
              <a:rPr kumimoji="0" lang="en-US" sz="1050" b="1" i="0" u="none" strike="noStrike" kern="1200" cap="none" spc="0" normalizeH="0" baseline="0" noProof="0" dirty="0">
                <a:ln>
                  <a:noFill/>
                </a:ln>
                <a:solidFill>
                  <a:srgbClr val="5CBEC8"/>
                </a:solidFill>
                <a:effectLst/>
                <a:uLnTx/>
                <a:uFillTx/>
                <a:latin typeface="Montserrat SemiBold"/>
                <a:ea typeface="+mn-ea"/>
                <a:cs typeface="Calibri"/>
              </a:rPr>
              <a:t>Daily Ritual </a:t>
            </a:r>
            <a:r>
              <a:rPr kumimoji="0" sz="1050" b="0" i="0" u="none" strike="noStrike" kern="1200" cap="none" spc="0" normalizeH="0" baseline="0" noProof="0" dirty="0">
                <a:ln>
                  <a:noFill/>
                </a:ln>
                <a:solidFill>
                  <a:srgbClr val="FFFFFF"/>
                </a:solidFill>
                <a:effectLst/>
                <a:uLnTx/>
                <a:uFillTx/>
                <a:latin typeface="Montserrat"/>
                <a:ea typeface="+mn-ea"/>
                <a:cs typeface="Calibri"/>
              </a:rPr>
              <a:t>– </a:t>
            </a:r>
            <a:r>
              <a:rPr lang="en-US" sz="1050" kern="1200" dirty="0">
                <a:solidFill>
                  <a:srgbClr val="FFFFFF"/>
                </a:solidFill>
                <a:latin typeface="Montserrat"/>
                <a:ea typeface="+mn-ea"/>
                <a:cs typeface="Calibri"/>
              </a:rPr>
              <a:t>Explore the village and enjoy Beaver Creek's infamous chocolate chip cookies each day at 3PM! </a:t>
            </a:r>
            <a:endParaRPr lang="en-US" sz="1050" b="0" i="0" u="none" strike="noStrike" kern="1200" cap="none" spc="0" normalizeH="0" baseline="0" noProof="0" dirty="0">
              <a:ln>
                <a:noFill/>
              </a:ln>
              <a:solidFill>
                <a:srgbClr val="FFFFFF"/>
              </a:solidFill>
              <a:effectLst/>
              <a:uLnTx/>
              <a:uFillTx/>
              <a:latin typeface="Montserrat" pitchFamily="2" charset="77"/>
              <a:ea typeface="+mn-ea"/>
              <a:cs typeface="Calibri"/>
            </a:endParaRPr>
          </a:p>
          <a:p>
            <a:pPr marL="0" marR="5080" lvl="0" indent="0" algn="l" defTabSz="457200" rtl="0" eaLnBrk="1" fontAlgn="auto" latinLnBrk="0" hangingPunct="1">
              <a:lnSpc>
                <a:spcPts val="1380"/>
              </a:lnSpc>
              <a:spcBef>
                <a:spcPts val="100"/>
              </a:spcBef>
              <a:spcAft>
                <a:spcPts val="0"/>
              </a:spcAft>
              <a:buClrTx/>
              <a:buSzTx/>
              <a:buFontTx/>
              <a:buNone/>
              <a:tabLst/>
              <a:defRPr/>
            </a:pPr>
            <a:endParaRPr kumimoji="0" sz="1050" b="0" i="0" u="none" strike="noStrike" kern="1200" cap="none" spc="0" normalizeH="0" baseline="0" noProof="0" dirty="0">
              <a:ln>
                <a:noFill/>
              </a:ln>
              <a:solidFill>
                <a:prstClr val="black"/>
              </a:solidFill>
              <a:effectLst/>
              <a:uLnTx/>
              <a:uFillTx/>
              <a:latin typeface="Montserrat" pitchFamily="2" charset="77"/>
              <a:ea typeface="+mn-ea"/>
              <a:cs typeface="Calibri"/>
            </a:endParaRPr>
          </a:p>
        </p:txBody>
      </p:sp>
      <p:sp>
        <p:nvSpPr>
          <p:cNvPr id="14" name="object 82">
            <a:extLst>
              <a:ext uri="{FF2B5EF4-FFF2-40B4-BE49-F238E27FC236}">
                <a16:creationId xmlns:a16="http://schemas.microsoft.com/office/drawing/2014/main" id="{F3B8AD4F-FE38-F5C1-A438-1E311D642209}"/>
              </a:ext>
            </a:extLst>
          </p:cNvPr>
          <p:cNvSpPr txBox="1"/>
          <p:nvPr/>
        </p:nvSpPr>
        <p:spPr>
          <a:xfrm>
            <a:off x="2299334" y="8534400"/>
            <a:ext cx="2653666" cy="915956"/>
          </a:xfrm>
          <a:prstGeom prst="rect">
            <a:avLst/>
          </a:prstGeom>
        </p:spPr>
        <p:txBody>
          <a:bodyPr vert="horz" wrap="square" lIns="0" tIns="0" rIns="0" bIns="0" rtlCol="0">
            <a:spAutoFit/>
          </a:bodyPr>
          <a:lstStyle/>
          <a:p>
            <a:pPr marL="0" marR="5080" lvl="0" indent="0" algn="l" defTabSz="457200" rtl="0" eaLnBrk="1" fontAlgn="auto" latinLnBrk="0" hangingPunct="1">
              <a:lnSpc>
                <a:spcPct val="114599"/>
              </a:lnSpc>
              <a:spcBef>
                <a:spcPts val="100"/>
              </a:spcBef>
              <a:spcAft>
                <a:spcPts val="0"/>
              </a:spcAft>
              <a:buClrTx/>
              <a:buSzTx/>
              <a:buFontTx/>
              <a:buNone/>
              <a:tabLst/>
              <a:defRPr/>
            </a:pPr>
            <a:r>
              <a:rPr kumimoji="0" lang="en-US" sz="1050" b="1" i="0" u="none" strike="noStrike" kern="1200" cap="none" spc="0" normalizeH="0" baseline="0" noProof="0" dirty="0">
                <a:ln>
                  <a:noFill/>
                </a:ln>
                <a:solidFill>
                  <a:srgbClr val="F8A37F"/>
                </a:solidFill>
                <a:effectLst/>
                <a:uLnTx/>
                <a:uFillTx/>
                <a:latin typeface="Montserrat SemiBold" pitchFamily="2" charset="77"/>
                <a:ea typeface="+mn-ea"/>
                <a:cs typeface="Calibri"/>
              </a:rPr>
              <a:t>Giving Back </a:t>
            </a:r>
            <a:r>
              <a:rPr kumimoji="0" sz="1050" b="0" i="0" u="none" strike="noStrike" kern="1200" cap="none" spc="0" normalizeH="0" baseline="0" noProof="0" dirty="0">
                <a:ln>
                  <a:noFill/>
                </a:ln>
                <a:solidFill>
                  <a:srgbClr val="FFFFFF"/>
                </a:solidFill>
                <a:effectLst/>
                <a:uLnTx/>
                <a:uFillTx/>
                <a:latin typeface="Montserrat" pitchFamily="2" charset="77"/>
                <a:ea typeface="+mn-ea"/>
                <a:cs typeface="Calibri"/>
              </a:rPr>
              <a:t>– </a:t>
            </a:r>
            <a:r>
              <a:rPr kumimoji="0" lang="en-US" sz="1050" b="0" i="0" u="none" strike="noStrike" kern="1200" cap="none" spc="0" normalizeH="0" baseline="0" noProof="0" dirty="0">
                <a:ln>
                  <a:noFill/>
                </a:ln>
                <a:solidFill>
                  <a:srgbClr val="FFFFFF"/>
                </a:solidFill>
                <a:effectLst/>
                <a:uLnTx/>
                <a:uFillTx/>
                <a:latin typeface="Montserrat" pitchFamily="2" charset="77"/>
                <a:ea typeface="+mn-ea"/>
                <a:cs typeface="Calibri"/>
              </a:rPr>
              <a:t>Join us for our GM Forum each Tuesday, where we will highlight our Hike of the Month and give back to our community by participating in “Leave No Trace”.</a:t>
            </a:r>
            <a:endParaRPr kumimoji="0" sz="1050" b="0" i="0" u="none" strike="noStrike" kern="1200" cap="none" spc="0" normalizeH="0" baseline="0" noProof="0" dirty="0">
              <a:ln>
                <a:noFill/>
              </a:ln>
              <a:solidFill>
                <a:prstClr val="black"/>
              </a:solidFill>
              <a:effectLst/>
              <a:uLnTx/>
              <a:uFillTx/>
              <a:latin typeface="Montserrat" pitchFamily="2" charset="77"/>
              <a:ea typeface="+mn-ea"/>
              <a:cs typeface="Calibri"/>
            </a:endParaRPr>
          </a:p>
        </p:txBody>
      </p:sp>
      <p:sp>
        <p:nvSpPr>
          <p:cNvPr id="15" name="object 21">
            <a:extLst>
              <a:ext uri="{FF2B5EF4-FFF2-40B4-BE49-F238E27FC236}">
                <a16:creationId xmlns:a16="http://schemas.microsoft.com/office/drawing/2014/main" id="{68EF58AF-3DC8-AFAA-4E3A-9947EAE648BA}"/>
              </a:ext>
            </a:extLst>
          </p:cNvPr>
          <p:cNvSpPr txBox="1"/>
          <p:nvPr/>
        </p:nvSpPr>
        <p:spPr>
          <a:xfrm>
            <a:off x="685800" y="3810000"/>
            <a:ext cx="4343400" cy="4111960"/>
          </a:xfrm>
          <a:prstGeom prst="rect">
            <a:avLst/>
          </a:prstGeom>
        </p:spPr>
        <p:txBody>
          <a:bodyPr vert="horz" wrap="square" lIns="0" tIns="73660" rIns="0" bIns="0" rtlCol="0" anchor="t">
            <a:spAutoFit/>
          </a:bodyPr>
          <a:lstStyle/>
          <a:p>
            <a:pPr>
              <a:lnSpc>
                <a:spcPts val="1540"/>
              </a:lnSpc>
              <a:spcBef>
                <a:spcPts val="1200"/>
              </a:spcBef>
              <a:spcAft>
                <a:spcPts val="300"/>
              </a:spcAft>
            </a:pPr>
            <a:r>
              <a:rPr lang="en-US" sz="1300" dirty="0">
                <a:solidFill>
                  <a:srgbClr val="009778"/>
                </a:solidFill>
                <a:effectLst/>
                <a:latin typeface="Barlow Condensed Medium" pitchFamily="2" charset="77"/>
              </a:rPr>
              <a:t>YEAR-ROUND</a:t>
            </a:r>
          </a:p>
          <a:p>
            <a:pPr marL="0" marR="0" lvl="0" indent="0" defTabSz="914400" eaLnBrk="1" fontAlgn="auto" latinLnBrk="0" hangingPunct="1">
              <a:lnSpc>
                <a:spcPts val="1500"/>
              </a:lnSpc>
              <a:spcBef>
                <a:spcPts val="0"/>
              </a:spcBef>
              <a:spcAft>
                <a:spcPts val="0"/>
              </a:spcAft>
              <a:buClrTx/>
              <a:buSzTx/>
              <a:buFontTx/>
              <a:buNone/>
              <a:tabLst/>
              <a:defRPr/>
            </a:pPr>
            <a:r>
              <a:rPr kumimoji="0" lang="en-US" sz="1050" b="1" i="0" u="none" strike="noStrike" kern="0" cap="none" spc="0" normalizeH="0" baseline="0" noProof="0" dirty="0">
                <a:ln>
                  <a:noFill/>
                </a:ln>
                <a:solidFill>
                  <a:prstClr val="black">
                    <a:lumMod val="65000"/>
                    <a:lumOff val="35000"/>
                  </a:prstClr>
                </a:solidFill>
                <a:effectLst/>
                <a:uLnTx/>
                <a:uFillTx/>
                <a:latin typeface="Montserrat"/>
              </a:rPr>
              <a:t>Highway 24 Scenic Drive</a:t>
            </a:r>
            <a:r>
              <a:rPr kumimoji="0" lang="en-US" sz="1050" b="0" i="0" u="none" strike="noStrike" kern="0" cap="none" spc="0" normalizeH="0" baseline="0" noProof="0" dirty="0">
                <a:ln>
                  <a:noFill/>
                </a:ln>
                <a:solidFill>
                  <a:prstClr val="black">
                    <a:lumMod val="65000"/>
                    <a:lumOff val="35000"/>
                  </a:prstClr>
                </a:solidFill>
                <a:effectLst/>
                <a:uLnTx/>
                <a:uFillTx/>
                <a:latin typeface="Montserrat"/>
              </a:rPr>
              <a:t> – Go on the ultimate road trip on this amazing scenic drive that takes you from Minturn to Leadville! In Leadville, enjoy, scenic views, hiking trails, mining history, and a quaint, old-timey downtown area. </a:t>
            </a:r>
            <a:endParaRPr lang="en-US" sz="1050" dirty="0">
              <a:solidFill>
                <a:prstClr val="black">
                  <a:lumMod val="65000"/>
                  <a:lumOff val="35000"/>
                </a:prstClr>
              </a:solidFill>
              <a:latin typeface="Montserrat"/>
            </a:endParaRPr>
          </a:p>
          <a:p>
            <a:pPr>
              <a:lnSpc>
                <a:spcPts val="1440"/>
              </a:lnSpc>
              <a:spcBef>
                <a:spcPts val="1200"/>
              </a:spcBef>
              <a:spcAft>
                <a:spcPts val="300"/>
              </a:spcAft>
            </a:pPr>
            <a:r>
              <a:rPr lang="en-US" sz="1300" dirty="0">
                <a:solidFill>
                  <a:srgbClr val="009778"/>
                </a:solidFill>
                <a:effectLst/>
                <a:latin typeface="Barlow Condensed Medium" pitchFamily="2" charset="77"/>
              </a:rPr>
              <a:t>YEAR-ROUND | 10:00 AM-4:00 PM</a:t>
            </a:r>
          </a:p>
          <a:p>
            <a:pPr>
              <a:lnSpc>
                <a:spcPts val="1500"/>
              </a:lnSpc>
            </a:pPr>
            <a:r>
              <a:rPr lang="en-US" sz="1050" b="1" dirty="0">
                <a:solidFill>
                  <a:schemeClr val="tx1">
                    <a:lumMod val="65000"/>
                    <a:lumOff val="35000"/>
                  </a:schemeClr>
                </a:solidFill>
                <a:effectLst/>
                <a:latin typeface="Montserrat"/>
              </a:rPr>
              <a:t>Self Guided Betty Ford Alpine Gardens Botanical Walk </a:t>
            </a:r>
            <a:r>
              <a:rPr lang="en-US" sz="1050" dirty="0">
                <a:solidFill>
                  <a:schemeClr val="tx1">
                    <a:lumMod val="65000"/>
                    <a:lumOff val="35000"/>
                  </a:schemeClr>
                </a:solidFill>
                <a:effectLst/>
                <a:latin typeface="Montserrat"/>
              </a:rPr>
              <a:t>– Plant life galore! Bring your walking shoes and your curiosity to this beautiful botanical garden filled with all kinds of wonderful local flora and fauna. </a:t>
            </a:r>
          </a:p>
          <a:p>
            <a:pPr marL="0" marR="0" lvl="0" indent="0" defTabSz="914400" eaLnBrk="1" fontAlgn="auto" latinLnBrk="0" hangingPunct="1">
              <a:lnSpc>
                <a:spcPts val="1540"/>
              </a:lnSpc>
              <a:spcBef>
                <a:spcPts val="1200"/>
              </a:spcBef>
              <a:spcAft>
                <a:spcPts val="300"/>
              </a:spcAft>
              <a:buClrTx/>
              <a:buSzTx/>
              <a:buFontTx/>
              <a:buNone/>
              <a:tabLst/>
              <a:defRPr/>
            </a:pPr>
            <a:r>
              <a:rPr kumimoji="0" lang="en-US" sz="1300" b="0" i="0" u="none" strike="noStrike" kern="0" cap="none" spc="0" normalizeH="0" baseline="0" noProof="0" dirty="0">
                <a:ln>
                  <a:noFill/>
                </a:ln>
                <a:solidFill>
                  <a:srgbClr val="009778"/>
                </a:solidFill>
                <a:effectLst/>
                <a:uLnTx/>
                <a:uFillTx/>
                <a:latin typeface="Barlow Condensed Medium" pitchFamily="2" charset="77"/>
              </a:rPr>
              <a:t>MONDAY – FRIDAY</a:t>
            </a:r>
          </a:p>
          <a:p>
            <a:pPr marL="0" marR="0" lvl="0" indent="0" defTabSz="914400" eaLnBrk="1" fontAlgn="auto" latinLnBrk="0" hangingPunct="1">
              <a:lnSpc>
                <a:spcPts val="1500"/>
              </a:lnSpc>
              <a:spcBef>
                <a:spcPts val="0"/>
              </a:spcBef>
              <a:spcAft>
                <a:spcPts val="0"/>
              </a:spcAft>
              <a:buClrTx/>
              <a:buSzTx/>
              <a:buFontTx/>
              <a:buNone/>
              <a:tabLst/>
              <a:defRPr/>
            </a:pPr>
            <a:r>
              <a:rPr kumimoji="0" lang="en-US" sz="1050" b="1" i="0" u="none" strike="noStrike" kern="0" cap="none" spc="0" normalizeH="0" baseline="0" noProof="0" dirty="0">
                <a:ln>
                  <a:noFill/>
                </a:ln>
                <a:solidFill>
                  <a:prstClr val="black">
                    <a:lumMod val="65000"/>
                    <a:lumOff val="35000"/>
                  </a:prstClr>
                </a:solidFill>
                <a:effectLst/>
                <a:uLnTx/>
                <a:uFillTx/>
                <a:latin typeface="Montserrat"/>
              </a:rPr>
              <a:t>Nature Walk | Avon Tang Campus </a:t>
            </a:r>
            <a:r>
              <a:rPr kumimoji="0" lang="en-US" sz="1050" b="0" i="0" u="none" strike="noStrike" kern="0" cap="none" spc="0" normalizeH="0" baseline="0" noProof="0" dirty="0">
                <a:ln>
                  <a:noFill/>
                </a:ln>
                <a:solidFill>
                  <a:prstClr val="black">
                    <a:lumMod val="65000"/>
                    <a:lumOff val="35000"/>
                  </a:prstClr>
                </a:solidFill>
                <a:effectLst/>
                <a:uLnTx/>
                <a:uFillTx/>
                <a:latin typeface="Montserrat"/>
              </a:rPr>
              <a:t>– Join a Naturalist for a free gentle educational hike through aspen and riparian communities at the Avon Tang campus. Registration required. </a:t>
            </a:r>
          </a:p>
          <a:p>
            <a:pPr>
              <a:lnSpc>
                <a:spcPts val="1500"/>
              </a:lnSpc>
            </a:pPr>
            <a:endParaRPr lang="en-US" sz="1050" dirty="0">
              <a:solidFill>
                <a:schemeClr val="tx1">
                  <a:lumMod val="65000"/>
                  <a:lumOff val="35000"/>
                </a:schemeClr>
              </a:solidFill>
              <a:latin typeface="Montserrat" pitchFamily="2" charset="77"/>
            </a:endParaRPr>
          </a:p>
          <a:p>
            <a:pPr marL="0" marR="0" lvl="0" indent="0" defTabSz="914400" eaLnBrk="1" fontAlgn="auto" latinLnBrk="0" hangingPunct="1">
              <a:lnSpc>
                <a:spcPts val="1440"/>
              </a:lnSpc>
              <a:spcBef>
                <a:spcPts val="1200"/>
              </a:spcBef>
              <a:spcAft>
                <a:spcPts val="300"/>
              </a:spcAft>
              <a:buClrTx/>
              <a:buSzTx/>
              <a:buFontTx/>
              <a:buNone/>
              <a:tabLst/>
              <a:defRPr/>
            </a:pPr>
            <a:endParaRPr lang="en-US" sz="1300" b="0" i="0" u="none" strike="noStrike" kern="0" cap="none" spc="0" normalizeH="0" baseline="0" noProof="0" dirty="0">
              <a:ln>
                <a:noFill/>
              </a:ln>
              <a:solidFill>
                <a:srgbClr val="009778"/>
              </a:solidFill>
              <a:effectLst/>
              <a:uLnTx/>
              <a:uFillTx/>
              <a:latin typeface="Barlow Condensed Medium"/>
            </a:endParaRPr>
          </a:p>
          <a:p>
            <a:pPr>
              <a:lnSpc>
                <a:spcPts val="1500"/>
              </a:lnSpc>
            </a:pPr>
            <a:endParaRPr lang="en-US" sz="1050" dirty="0">
              <a:solidFill>
                <a:schemeClr val="tx1">
                  <a:lumMod val="65000"/>
                  <a:lumOff val="35000"/>
                </a:schemeClr>
              </a:solidFill>
              <a:effectLst/>
              <a:latin typeface="Montserrat" pitchFamily="2" charset="77"/>
            </a:endParaRPr>
          </a:p>
          <a:p>
            <a:pPr>
              <a:lnSpc>
                <a:spcPts val="1500"/>
              </a:lnSpc>
            </a:pPr>
            <a:endParaRPr lang="en-US" sz="1050" dirty="0">
              <a:solidFill>
                <a:schemeClr val="tx1">
                  <a:lumMod val="65000"/>
                  <a:lumOff val="35000"/>
                </a:schemeClr>
              </a:solidFill>
              <a:effectLst/>
              <a:latin typeface="Montserrat" pitchFamily="2" charset="77"/>
            </a:endParaRPr>
          </a:p>
        </p:txBody>
      </p:sp>
      <p:pic>
        <p:nvPicPr>
          <p:cNvPr id="18" name="Picture 17">
            <a:extLst>
              <a:ext uri="{FF2B5EF4-FFF2-40B4-BE49-F238E27FC236}">
                <a16:creationId xmlns:a16="http://schemas.microsoft.com/office/drawing/2014/main" id="{782536D9-3034-8DE3-38E4-6763CCDEE6A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4299511" y="8735669"/>
            <a:ext cx="663074" cy="663074"/>
          </a:xfrm>
          <a:prstGeom prst="rect">
            <a:avLst/>
          </a:prstGeom>
        </p:spPr>
      </p:pic>
      <p:sp>
        <p:nvSpPr>
          <p:cNvPr id="16" name="object 26">
            <a:extLst>
              <a:ext uri="{FF2B5EF4-FFF2-40B4-BE49-F238E27FC236}">
                <a16:creationId xmlns:a16="http://schemas.microsoft.com/office/drawing/2014/main" id="{1202B1F9-3976-0066-AC79-CF41B0065AED}"/>
              </a:ext>
            </a:extLst>
          </p:cNvPr>
          <p:cNvSpPr txBox="1"/>
          <p:nvPr/>
        </p:nvSpPr>
        <p:spPr>
          <a:xfrm>
            <a:off x="5605272" y="3810000"/>
            <a:ext cx="4343400" cy="3175806"/>
          </a:xfrm>
          <a:prstGeom prst="rect">
            <a:avLst/>
          </a:prstGeom>
        </p:spPr>
        <p:txBody>
          <a:bodyPr vert="horz" wrap="square" lIns="0" tIns="73660" rIns="0" bIns="0" rtlCol="0" anchor="t">
            <a:spAutoFit/>
          </a:bodyPr>
          <a:lstStyle/>
          <a:p>
            <a:pPr>
              <a:lnSpc>
                <a:spcPts val="1500"/>
              </a:lnSpc>
              <a:spcBef>
                <a:spcPts val="1200"/>
              </a:spcBef>
              <a:spcAft>
                <a:spcPts val="300"/>
              </a:spcAft>
            </a:pPr>
            <a:r>
              <a:rPr lang="en-US" sz="1300" dirty="0">
                <a:solidFill>
                  <a:srgbClr val="1EA2AE"/>
                </a:solidFill>
                <a:effectLst/>
                <a:latin typeface="Barlow Condensed Medium" pitchFamily="2" charset="77"/>
              </a:rPr>
              <a:t>YEAR-ROUND</a:t>
            </a:r>
          </a:p>
          <a:p>
            <a:pPr>
              <a:lnSpc>
                <a:spcPts val="1500"/>
              </a:lnSpc>
            </a:pPr>
            <a:r>
              <a:rPr lang="en-US" sz="1050" b="1" dirty="0">
                <a:solidFill>
                  <a:schemeClr val="tx1">
                    <a:lumMod val="65000"/>
                    <a:lumOff val="35000"/>
                  </a:schemeClr>
                </a:solidFill>
                <a:latin typeface="Montserrat" pitchFamily="2" charset="77"/>
              </a:rPr>
              <a:t>Walking Mountain Science Center </a:t>
            </a:r>
            <a:r>
              <a:rPr lang="en-US" sz="1050" dirty="0">
                <a:solidFill>
                  <a:schemeClr val="tx1">
                    <a:lumMod val="65000"/>
                    <a:lumOff val="35000"/>
                  </a:schemeClr>
                </a:solidFill>
                <a:effectLst/>
                <a:latin typeface="Montserrat" pitchFamily="2" charset="77"/>
              </a:rPr>
              <a:t>– An innovative natural science learning campus for residents and visitors of the Eagle Valley. Free and open to the public.</a:t>
            </a:r>
          </a:p>
          <a:p>
            <a:pPr>
              <a:lnSpc>
                <a:spcPts val="1500"/>
              </a:lnSpc>
            </a:pPr>
            <a:endParaRPr lang="en-US" sz="1050" dirty="0">
              <a:solidFill>
                <a:schemeClr val="tx1">
                  <a:lumMod val="65000"/>
                  <a:lumOff val="35000"/>
                </a:schemeClr>
              </a:solidFill>
              <a:latin typeface="Montserrat"/>
            </a:endParaRPr>
          </a:p>
          <a:p>
            <a:pPr>
              <a:lnSpc>
                <a:spcPts val="1500"/>
              </a:lnSpc>
              <a:spcBef>
                <a:spcPts val="1200"/>
              </a:spcBef>
              <a:spcAft>
                <a:spcPts val="300"/>
              </a:spcAft>
            </a:pPr>
            <a:r>
              <a:rPr lang="en-US" sz="1300" dirty="0">
                <a:solidFill>
                  <a:srgbClr val="1EA2AE"/>
                </a:solidFill>
                <a:effectLst/>
                <a:latin typeface="Barlow Condensed Medium" pitchFamily="2" charset="77"/>
              </a:rPr>
              <a:t>TUESDAY</a:t>
            </a:r>
            <a:r>
              <a:rPr lang="en-US" sz="1300" dirty="0">
                <a:solidFill>
                  <a:srgbClr val="1EA2AE"/>
                </a:solidFill>
                <a:latin typeface="Barlow Condensed Medium" pitchFamily="2" charset="77"/>
              </a:rPr>
              <a:t>S |</a:t>
            </a:r>
            <a:r>
              <a:rPr lang="en-US" sz="1300" dirty="0">
                <a:solidFill>
                  <a:srgbClr val="1EA2AE"/>
                </a:solidFill>
                <a:effectLst/>
                <a:latin typeface="Barlow Condensed Medium" pitchFamily="2" charset="77"/>
              </a:rPr>
              <a:t> </a:t>
            </a:r>
            <a:r>
              <a:rPr lang="en-US" sz="1300" dirty="0">
                <a:solidFill>
                  <a:srgbClr val="1EA2AE"/>
                </a:solidFill>
                <a:latin typeface="Barlow Condensed Medium" pitchFamily="2" charset="77"/>
              </a:rPr>
              <a:t>4:00</a:t>
            </a:r>
            <a:r>
              <a:rPr lang="en-US" sz="1300" dirty="0">
                <a:solidFill>
                  <a:srgbClr val="1EA2AE"/>
                </a:solidFill>
                <a:effectLst/>
                <a:latin typeface="Barlow Condensed Medium" pitchFamily="2" charset="77"/>
              </a:rPr>
              <a:t> PM</a:t>
            </a:r>
          </a:p>
          <a:p>
            <a:pPr>
              <a:lnSpc>
                <a:spcPts val="1500"/>
              </a:lnSpc>
            </a:pPr>
            <a:r>
              <a:rPr lang="en-US" sz="1050" b="1" dirty="0">
                <a:solidFill>
                  <a:schemeClr val="tx1">
                    <a:lumMod val="65000"/>
                    <a:lumOff val="35000"/>
                  </a:schemeClr>
                </a:solidFill>
                <a:latin typeface="Montserrat" pitchFamily="2" charset="77"/>
              </a:rPr>
              <a:t>General Manager’s Forum – </a:t>
            </a:r>
            <a:r>
              <a:rPr lang="en-US" sz="1050" dirty="0">
                <a:solidFill>
                  <a:schemeClr val="tx1">
                    <a:lumMod val="65000"/>
                    <a:lumOff val="35000"/>
                  </a:schemeClr>
                </a:solidFill>
                <a:latin typeface="Montserrat" pitchFamily="2" charset="77"/>
              </a:rPr>
              <a:t>Become more acquainted with our property and discuss Residences business while meeting other owners and guests. </a:t>
            </a:r>
          </a:p>
          <a:p>
            <a:pPr>
              <a:lnSpc>
                <a:spcPts val="1500"/>
              </a:lnSpc>
              <a:spcBef>
                <a:spcPts val="1200"/>
              </a:spcBef>
              <a:spcAft>
                <a:spcPts val="300"/>
              </a:spcAft>
            </a:pPr>
            <a:r>
              <a:rPr lang="en-US" sz="1300" dirty="0">
                <a:solidFill>
                  <a:srgbClr val="1EA2AE"/>
                </a:solidFill>
                <a:effectLst/>
                <a:latin typeface="Barlow Condensed Medium" pitchFamily="2" charset="77"/>
              </a:rPr>
              <a:t>EVENINGS BEGINNING </a:t>
            </a:r>
            <a:r>
              <a:rPr lang="en-US" sz="1300" dirty="0">
                <a:solidFill>
                  <a:srgbClr val="1EA2AE"/>
                </a:solidFill>
                <a:latin typeface="Barlow Condensed Medium" pitchFamily="2" charset="77"/>
              </a:rPr>
              <a:t>|</a:t>
            </a:r>
            <a:r>
              <a:rPr lang="en-US" sz="1300" dirty="0">
                <a:solidFill>
                  <a:srgbClr val="1EA2AE"/>
                </a:solidFill>
                <a:effectLst/>
                <a:latin typeface="Barlow Condensed Medium" pitchFamily="2" charset="77"/>
              </a:rPr>
              <a:t> 5:00 PM</a:t>
            </a:r>
          </a:p>
          <a:p>
            <a:pPr>
              <a:lnSpc>
                <a:spcPts val="1500"/>
              </a:lnSpc>
            </a:pPr>
            <a:r>
              <a:rPr lang="en-US" sz="1050" b="1" dirty="0">
                <a:solidFill>
                  <a:schemeClr val="tx1">
                    <a:lumMod val="65000"/>
                    <a:lumOff val="35000"/>
                  </a:schemeClr>
                </a:solidFill>
                <a:effectLst/>
                <a:latin typeface="Montserrat" pitchFamily="2" charset="77"/>
              </a:rPr>
              <a:t>Roast Smore’s </a:t>
            </a:r>
            <a:r>
              <a:rPr lang="en-US" sz="1050" dirty="0">
                <a:solidFill>
                  <a:schemeClr val="tx1">
                    <a:lumMod val="65000"/>
                    <a:lumOff val="35000"/>
                  </a:schemeClr>
                </a:solidFill>
                <a:effectLst/>
                <a:latin typeface="Montserrat" pitchFamily="2" charset="77"/>
              </a:rPr>
              <a:t>– Stop by the hotel front desk to request your smore's kits. When you are ready head to the fire pits and get to </a:t>
            </a:r>
            <a:r>
              <a:rPr lang="en-US" sz="1050" dirty="0" err="1">
                <a:solidFill>
                  <a:schemeClr val="tx1">
                    <a:lumMod val="65000"/>
                    <a:lumOff val="35000"/>
                  </a:schemeClr>
                </a:solidFill>
                <a:effectLst/>
                <a:latin typeface="Montserrat" pitchFamily="2" charset="77"/>
              </a:rPr>
              <a:t>roastin</a:t>
            </a:r>
            <a:r>
              <a:rPr lang="en-US" sz="1050" dirty="0">
                <a:solidFill>
                  <a:schemeClr val="tx1">
                    <a:lumMod val="65000"/>
                    <a:lumOff val="35000"/>
                  </a:schemeClr>
                </a:solidFill>
                <a:effectLst/>
                <a:latin typeface="Montserrat" pitchFamily="2" charset="77"/>
              </a:rPr>
              <a:t>’!</a:t>
            </a:r>
          </a:p>
          <a:p>
            <a:pPr>
              <a:lnSpc>
                <a:spcPts val="1500"/>
              </a:lnSpc>
            </a:pPr>
            <a:endParaRPr lang="en-US" sz="1050" dirty="0">
              <a:solidFill>
                <a:schemeClr val="tx1">
                  <a:lumMod val="65000"/>
                  <a:lumOff val="35000"/>
                </a:schemeClr>
              </a:solidFill>
              <a:latin typeface="Montserrat" pitchFamily="2" charset="77"/>
            </a:endParaRPr>
          </a:p>
        </p:txBody>
      </p:sp>
      <p:sp>
        <p:nvSpPr>
          <p:cNvPr id="17" name="object 31">
            <a:extLst>
              <a:ext uri="{FF2B5EF4-FFF2-40B4-BE49-F238E27FC236}">
                <a16:creationId xmlns:a16="http://schemas.microsoft.com/office/drawing/2014/main" id="{60AFD862-83C0-A824-F295-CB255C44B87A}"/>
              </a:ext>
            </a:extLst>
          </p:cNvPr>
          <p:cNvSpPr txBox="1"/>
          <p:nvPr/>
        </p:nvSpPr>
        <p:spPr>
          <a:xfrm>
            <a:off x="10515600" y="3810000"/>
            <a:ext cx="4343400" cy="3368166"/>
          </a:xfrm>
          <a:prstGeom prst="rect">
            <a:avLst/>
          </a:prstGeom>
        </p:spPr>
        <p:txBody>
          <a:bodyPr vert="horz" wrap="square" lIns="0" tIns="73660" rIns="0" bIns="0" rtlCol="0">
            <a:spAutoFit/>
          </a:bodyPr>
          <a:lstStyle/>
          <a:p>
            <a:pPr>
              <a:lnSpc>
                <a:spcPts val="1500"/>
              </a:lnSpc>
              <a:spcBef>
                <a:spcPts val="1200"/>
              </a:spcBef>
              <a:spcAft>
                <a:spcPts val="300"/>
              </a:spcAft>
            </a:pPr>
            <a:r>
              <a:rPr lang="en-US" sz="1300" dirty="0">
                <a:solidFill>
                  <a:srgbClr val="F36C3E"/>
                </a:solidFill>
                <a:effectLst/>
                <a:latin typeface="Barlow Condensed Medium" pitchFamily="2" charset="77"/>
              </a:rPr>
              <a:t>YEAR-ROUND</a:t>
            </a:r>
          </a:p>
          <a:p>
            <a:pPr>
              <a:lnSpc>
                <a:spcPts val="1500"/>
              </a:lnSpc>
            </a:pPr>
            <a:r>
              <a:rPr lang="en-US" sz="1050" b="1" dirty="0">
                <a:solidFill>
                  <a:schemeClr val="tx1">
                    <a:lumMod val="65000"/>
                    <a:lumOff val="35000"/>
                  </a:schemeClr>
                </a:solidFill>
                <a:effectLst/>
                <a:latin typeface="Montserrat" pitchFamily="2" charset="77"/>
              </a:rPr>
              <a:t>Alpine Arts Classes </a:t>
            </a:r>
            <a:r>
              <a:rPr lang="en-US" sz="1050" dirty="0">
                <a:solidFill>
                  <a:schemeClr val="tx1">
                    <a:lumMod val="65000"/>
                    <a:lumOff val="35000"/>
                  </a:schemeClr>
                </a:solidFill>
                <a:effectLst/>
                <a:latin typeface="Montserrat" pitchFamily="2" charset="77"/>
              </a:rPr>
              <a:t>– In Edwards' charming Riverwalk shopping center lies Alpine Arts Center, a vibrant arts shop and studio that offers classes for those who want to express themselves through art! See alpinearts.org for the events calendar and to register for classes.</a:t>
            </a:r>
          </a:p>
          <a:p>
            <a:pPr>
              <a:lnSpc>
                <a:spcPts val="1500"/>
              </a:lnSpc>
            </a:pPr>
            <a:endParaRPr lang="en-US" sz="1050" dirty="0">
              <a:solidFill>
                <a:schemeClr val="tx1">
                  <a:lumMod val="65000"/>
                  <a:lumOff val="35000"/>
                </a:schemeClr>
              </a:solidFill>
              <a:effectLst/>
              <a:latin typeface="Montserrat" pitchFamily="2" charset="77"/>
            </a:endParaRPr>
          </a:p>
          <a:p>
            <a:pPr>
              <a:lnSpc>
                <a:spcPts val="1500"/>
              </a:lnSpc>
              <a:spcBef>
                <a:spcPts val="1200"/>
              </a:spcBef>
              <a:spcAft>
                <a:spcPts val="300"/>
              </a:spcAft>
            </a:pPr>
            <a:r>
              <a:rPr lang="en-US" sz="1300" dirty="0">
                <a:solidFill>
                  <a:srgbClr val="F36C3E"/>
                </a:solidFill>
                <a:effectLst/>
                <a:latin typeface="Barlow Condensed Medium" pitchFamily="2" charset="77"/>
              </a:rPr>
              <a:t>YEAR-ROUND</a:t>
            </a:r>
          </a:p>
          <a:p>
            <a:pPr>
              <a:lnSpc>
                <a:spcPts val="1500"/>
              </a:lnSpc>
            </a:pPr>
            <a:r>
              <a:rPr lang="en-US" sz="1050" b="1" dirty="0">
                <a:solidFill>
                  <a:schemeClr val="tx1">
                    <a:lumMod val="65000"/>
                    <a:lumOff val="35000"/>
                  </a:schemeClr>
                </a:solidFill>
                <a:effectLst/>
                <a:latin typeface="Montserrat" pitchFamily="2" charset="77"/>
              </a:rPr>
              <a:t>Beaver Creek/Avon Art Walk </a:t>
            </a:r>
            <a:r>
              <a:rPr lang="en-US" sz="1050" dirty="0">
                <a:solidFill>
                  <a:schemeClr val="tx1">
                    <a:lumMod val="65000"/>
                    <a:lumOff val="35000"/>
                  </a:schemeClr>
                </a:solidFill>
                <a:effectLst/>
                <a:latin typeface="Montserrat" pitchFamily="2" charset="77"/>
              </a:rPr>
              <a:t> – Take a self-guided walk through the village to explore many of the art pieces on-display here in Beaver creek, from the "Frost Flowers" to the "Super G" larger-than-life goggles, there's lots to see! In the town of Avon, one can also take a self-guided tour of the Art Around Avon, see the town’s website or visit Town Hall for Avon Art Walk walking maps. </a:t>
            </a:r>
          </a:p>
          <a:p>
            <a:pPr>
              <a:lnSpc>
                <a:spcPts val="1500"/>
              </a:lnSpc>
            </a:pPr>
            <a:endParaRPr lang="en-US" sz="1050" dirty="0">
              <a:solidFill>
                <a:schemeClr val="tx1">
                  <a:lumMod val="65000"/>
                  <a:lumOff val="35000"/>
                </a:schemeClr>
              </a:solidFill>
              <a:effectLst/>
              <a:latin typeface="Montserrat" pitchFamily="2" charset="77"/>
            </a:endParaRPr>
          </a:p>
        </p:txBody>
      </p:sp>
    </p:spTree>
    <p:extLst>
      <p:ext uri="{BB962C8B-B14F-4D97-AF65-F5344CB8AC3E}">
        <p14:creationId xmlns:p14="http://schemas.microsoft.com/office/powerpoint/2010/main" val="4233291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51">
            <a:extLst>
              <a:ext uri="{FF2B5EF4-FFF2-40B4-BE49-F238E27FC236}">
                <a16:creationId xmlns:a16="http://schemas.microsoft.com/office/drawing/2014/main" id="{DA28529B-9346-BEC3-86BC-F9CBE742CC71}"/>
              </a:ext>
            </a:extLst>
          </p:cNvPr>
          <p:cNvPicPr>
            <a:picLocks noGrp="1" noRot="1" noChangeAspect="1" noMove="1" noResize="1" noEditPoints="1" noAdjustHandles="1" noChangeArrowheads="1" noChangeShapeType="1" noCrop="1"/>
          </p:cNvPicPr>
          <p:nvPr/>
        </p:nvPicPr>
        <p:blipFill>
          <a:blip r:embed="rId2" cstate="print">
            <a:extLst>
              <a:ext uri="{28A0092B-C50C-407E-A947-70E740481C1C}">
                <a14:useLocalDpi xmlns:a14="http://schemas.microsoft.com/office/drawing/2010/main" val="0"/>
              </a:ext>
            </a:extLst>
          </a:blip>
          <a:stretch>
            <a:fillRect/>
          </a:stretch>
        </p:blipFill>
        <p:spPr>
          <a:xfrm>
            <a:off x="0" y="0"/>
            <a:ext cx="15544800" cy="1371600"/>
          </a:xfrm>
          <a:prstGeom prst="rect">
            <a:avLst/>
          </a:prstGeom>
        </p:spPr>
      </p:pic>
      <p:graphicFrame>
        <p:nvGraphicFramePr>
          <p:cNvPr id="19" name="object 16">
            <a:extLst>
              <a:ext uri="{FF2B5EF4-FFF2-40B4-BE49-F238E27FC236}">
                <a16:creationId xmlns:a16="http://schemas.microsoft.com/office/drawing/2014/main" id="{2653276E-F684-372A-4C73-C6C6EB7CAE2A}"/>
              </a:ext>
            </a:extLst>
          </p:cNvPr>
          <p:cNvGraphicFramePr>
            <a:graphicFrameLocks noGrp="1"/>
          </p:cNvGraphicFramePr>
          <p:nvPr>
            <p:extLst>
              <p:ext uri="{D42A27DB-BD31-4B8C-83A1-F6EECF244321}">
                <p14:modId xmlns:p14="http://schemas.microsoft.com/office/powerpoint/2010/main" val="2317985887"/>
              </p:ext>
            </p:extLst>
          </p:nvPr>
        </p:nvGraphicFramePr>
        <p:xfrm>
          <a:off x="342898" y="1024904"/>
          <a:ext cx="14854428" cy="240030"/>
        </p:xfrm>
        <a:graphic>
          <a:graphicData uri="http://schemas.openxmlformats.org/drawingml/2006/table">
            <a:tbl>
              <a:tblPr firstRow="1" bandRow="1">
                <a:tableStyleId>{2D5ABB26-0587-4C30-8999-92F81FD0307C}</a:tableStyleId>
              </a:tblPr>
              <a:tblGrid>
                <a:gridCol w="2032433">
                  <a:extLst>
                    <a:ext uri="{9D8B030D-6E8A-4147-A177-3AD203B41FA5}">
                      <a16:colId xmlns:a16="http://schemas.microsoft.com/office/drawing/2014/main" val="20000"/>
                    </a:ext>
                  </a:extLst>
                </a:gridCol>
                <a:gridCol w="2163329">
                  <a:extLst>
                    <a:ext uri="{9D8B030D-6E8A-4147-A177-3AD203B41FA5}">
                      <a16:colId xmlns:a16="http://schemas.microsoft.com/office/drawing/2014/main" val="20001"/>
                    </a:ext>
                  </a:extLst>
                </a:gridCol>
                <a:gridCol w="2080794">
                  <a:extLst>
                    <a:ext uri="{9D8B030D-6E8A-4147-A177-3AD203B41FA5}">
                      <a16:colId xmlns:a16="http://schemas.microsoft.com/office/drawing/2014/main" val="20002"/>
                    </a:ext>
                  </a:extLst>
                </a:gridCol>
                <a:gridCol w="2122060">
                  <a:extLst>
                    <a:ext uri="{9D8B030D-6E8A-4147-A177-3AD203B41FA5}">
                      <a16:colId xmlns:a16="http://schemas.microsoft.com/office/drawing/2014/main" val="20003"/>
                    </a:ext>
                  </a:extLst>
                </a:gridCol>
                <a:gridCol w="2163329">
                  <a:extLst>
                    <a:ext uri="{9D8B030D-6E8A-4147-A177-3AD203B41FA5}">
                      <a16:colId xmlns:a16="http://schemas.microsoft.com/office/drawing/2014/main" val="20004"/>
                    </a:ext>
                  </a:extLst>
                </a:gridCol>
                <a:gridCol w="2080794">
                  <a:extLst>
                    <a:ext uri="{9D8B030D-6E8A-4147-A177-3AD203B41FA5}">
                      <a16:colId xmlns:a16="http://schemas.microsoft.com/office/drawing/2014/main" val="20005"/>
                    </a:ext>
                  </a:extLst>
                </a:gridCol>
                <a:gridCol w="2211689">
                  <a:extLst>
                    <a:ext uri="{9D8B030D-6E8A-4147-A177-3AD203B41FA5}">
                      <a16:colId xmlns:a16="http://schemas.microsoft.com/office/drawing/2014/main" val="20006"/>
                    </a:ext>
                  </a:extLst>
                </a:gridCol>
              </a:tblGrid>
              <a:tr h="236220">
                <a:tc>
                  <a:txBody>
                    <a:bodyPr/>
                    <a:lstStyle/>
                    <a:p>
                      <a:pPr marL="50800">
                        <a:lnSpc>
                          <a:spcPct val="100000"/>
                        </a:lnSpc>
                        <a:spcBef>
                          <a:spcPts val="210"/>
                        </a:spcBef>
                      </a:pPr>
                      <a:r>
                        <a:rPr sz="1400" b="0" i="0" spc="0" dirty="0">
                          <a:solidFill>
                            <a:schemeClr val="tx1">
                              <a:lumMod val="65000"/>
                              <a:lumOff val="35000"/>
                            </a:schemeClr>
                          </a:solidFill>
                          <a:latin typeface="Montserrat" pitchFamily="2" charset="77"/>
                          <a:cs typeface="Calibri"/>
                        </a:rPr>
                        <a:t>SUN</a:t>
                      </a:r>
                    </a:p>
                  </a:txBody>
                  <a:tcPr marL="0" marR="0" marT="26670" marB="0">
                    <a:lnB w="6350">
                      <a:solidFill>
                        <a:srgbClr val="77787B"/>
                      </a:solidFill>
                      <a:prstDash val="solid"/>
                    </a:lnB>
                  </a:tcPr>
                </a:tc>
                <a:tc>
                  <a:txBody>
                    <a:bodyPr/>
                    <a:lstStyle/>
                    <a:p>
                      <a:pPr marL="138430">
                        <a:lnSpc>
                          <a:spcPct val="100000"/>
                        </a:lnSpc>
                        <a:spcBef>
                          <a:spcPts val="210"/>
                        </a:spcBef>
                      </a:pPr>
                      <a:r>
                        <a:rPr sz="1400" b="0" i="0" spc="0" dirty="0">
                          <a:solidFill>
                            <a:schemeClr val="tx1">
                              <a:lumMod val="65000"/>
                              <a:lumOff val="35000"/>
                            </a:schemeClr>
                          </a:solidFill>
                          <a:latin typeface="Montserrat" pitchFamily="2" charset="77"/>
                          <a:cs typeface="Calibri"/>
                        </a:rPr>
                        <a:t>MON</a:t>
                      </a:r>
                    </a:p>
                  </a:txBody>
                  <a:tcPr marL="0" marR="0" marT="26670" marB="0">
                    <a:lnB w="6350">
                      <a:solidFill>
                        <a:srgbClr val="77787B"/>
                      </a:solidFill>
                      <a:prstDash val="solid"/>
                    </a:lnB>
                  </a:tcPr>
                </a:tc>
                <a:tc>
                  <a:txBody>
                    <a:bodyPr/>
                    <a:lstStyle/>
                    <a:p>
                      <a:pPr marL="97790">
                        <a:lnSpc>
                          <a:spcPct val="100000"/>
                        </a:lnSpc>
                        <a:spcBef>
                          <a:spcPts val="210"/>
                        </a:spcBef>
                      </a:pPr>
                      <a:r>
                        <a:rPr sz="1400" b="0" i="0" spc="0" dirty="0">
                          <a:solidFill>
                            <a:schemeClr val="tx1">
                              <a:lumMod val="65000"/>
                              <a:lumOff val="35000"/>
                            </a:schemeClr>
                          </a:solidFill>
                          <a:latin typeface="Montserrat" pitchFamily="2" charset="77"/>
                          <a:cs typeface="Calibri"/>
                        </a:rPr>
                        <a:t>TUES</a:t>
                      </a:r>
                    </a:p>
                  </a:txBody>
                  <a:tcPr marL="0" marR="0" marT="26670" marB="0">
                    <a:lnB w="6350">
                      <a:solidFill>
                        <a:srgbClr val="77787B"/>
                      </a:solidFill>
                      <a:prstDash val="solid"/>
                    </a:lnB>
                  </a:tcPr>
                </a:tc>
                <a:tc>
                  <a:txBody>
                    <a:bodyPr/>
                    <a:lstStyle/>
                    <a:p>
                      <a:pPr marL="138430">
                        <a:lnSpc>
                          <a:spcPct val="100000"/>
                        </a:lnSpc>
                        <a:spcBef>
                          <a:spcPts val="210"/>
                        </a:spcBef>
                      </a:pPr>
                      <a:r>
                        <a:rPr sz="1400" b="0" i="0" spc="0" dirty="0">
                          <a:solidFill>
                            <a:schemeClr val="tx1">
                              <a:lumMod val="65000"/>
                              <a:lumOff val="35000"/>
                            </a:schemeClr>
                          </a:solidFill>
                          <a:latin typeface="Montserrat" pitchFamily="2" charset="77"/>
                          <a:cs typeface="Calibri"/>
                        </a:rPr>
                        <a:t>WED</a:t>
                      </a:r>
                    </a:p>
                  </a:txBody>
                  <a:tcPr marL="0" marR="0" marT="26670" marB="0">
                    <a:lnB w="6350">
                      <a:solidFill>
                        <a:srgbClr val="77787B"/>
                      </a:solidFill>
                      <a:prstDash val="solid"/>
                    </a:lnB>
                  </a:tcPr>
                </a:tc>
                <a:tc>
                  <a:txBody>
                    <a:bodyPr/>
                    <a:lstStyle/>
                    <a:p>
                      <a:pPr marL="138430">
                        <a:lnSpc>
                          <a:spcPct val="100000"/>
                        </a:lnSpc>
                        <a:spcBef>
                          <a:spcPts val="210"/>
                        </a:spcBef>
                      </a:pPr>
                      <a:r>
                        <a:rPr sz="1400" b="0" i="0" spc="0" dirty="0">
                          <a:solidFill>
                            <a:schemeClr val="tx1">
                              <a:lumMod val="65000"/>
                              <a:lumOff val="35000"/>
                            </a:schemeClr>
                          </a:solidFill>
                          <a:latin typeface="Montserrat" pitchFamily="2" charset="77"/>
                          <a:cs typeface="Calibri"/>
                        </a:rPr>
                        <a:t>THU</a:t>
                      </a:r>
                      <a:r>
                        <a:rPr lang="en-US" sz="1400" b="0" i="0" spc="0" dirty="0">
                          <a:solidFill>
                            <a:schemeClr val="tx1">
                              <a:lumMod val="65000"/>
                              <a:lumOff val="35000"/>
                            </a:schemeClr>
                          </a:solidFill>
                          <a:latin typeface="Montserrat" pitchFamily="2" charset="77"/>
                          <a:cs typeface="Calibri"/>
                        </a:rPr>
                        <a:t>R</a:t>
                      </a:r>
                      <a:r>
                        <a:rPr sz="1400" b="0" i="0" spc="0" dirty="0">
                          <a:solidFill>
                            <a:schemeClr val="tx1">
                              <a:lumMod val="65000"/>
                              <a:lumOff val="35000"/>
                            </a:schemeClr>
                          </a:solidFill>
                          <a:latin typeface="Montserrat" pitchFamily="2" charset="77"/>
                          <a:cs typeface="Calibri"/>
                        </a:rPr>
                        <a:t>S</a:t>
                      </a:r>
                    </a:p>
                  </a:txBody>
                  <a:tcPr marL="0" marR="0" marT="26670" marB="0">
                    <a:lnB w="6350">
                      <a:solidFill>
                        <a:srgbClr val="77787B"/>
                      </a:solidFill>
                      <a:prstDash val="solid"/>
                    </a:lnB>
                  </a:tcPr>
                </a:tc>
                <a:tc>
                  <a:txBody>
                    <a:bodyPr/>
                    <a:lstStyle/>
                    <a:p>
                      <a:pPr marL="97790">
                        <a:lnSpc>
                          <a:spcPct val="100000"/>
                        </a:lnSpc>
                        <a:spcBef>
                          <a:spcPts val="210"/>
                        </a:spcBef>
                      </a:pPr>
                      <a:r>
                        <a:rPr sz="1400" b="0" i="0" spc="0" dirty="0">
                          <a:solidFill>
                            <a:schemeClr val="tx1">
                              <a:lumMod val="65000"/>
                              <a:lumOff val="35000"/>
                            </a:schemeClr>
                          </a:solidFill>
                          <a:latin typeface="Montserrat" pitchFamily="2" charset="77"/>
                          <a:cs typeface="Calibri"/>
                        </a:rPr>
                        <a:t>FRI</a:t>
                      </a:r>
                    </a:p>
                  </a:txBody>
                  <a:tcPr marL="0" marR="0" marT="26670" marB="0">
                    <a:lnB w="6350">
                      <a:solidFill>
                        <a:srgbClr val="77787B"/>
                      </a:solidFill>
                      <a:prstDash val="solid"/>
                    </a:lnB>
                  </a:tcPr>
                </a:tc>
                <a:tc>
                  <a:txBody>
                    <a:bodyPr/>
                    <a:lstStyle/>
                    <a:p>
                      <a:pPr marL="138430">
                        <a:lnSpc>
                          <a:spcPct val="100000"/>
                        </a:lnSpc>
                        <a:spcBef>
                          <a:spcPts val="210"/>
                        </a:spcBef>
                      </a:pPr>
                      <a:r>
                        <a:rPr sz="1400" b="0" i="0" spc="0" dirty="0">
                          <a:solidFill>
                            <a:schemeClr val="tx1">
                              <a:lumMod val="50000"/>
                              <a:lumOff val="50000"/>
                            </a:schemeClr>
                          </a:solidFill>
                          <a:latin typeface="Montserrat" pitchFamily="2" charset="77"/>
                          <a:cs typeface="Calibri"/>
                        </a:rPr>
                        <a:t>SAT</a:t>
                      </a:r>
                    </a:p>
                  </a:txBody>
                  <a:tcPr marL="0" marR="0" marT="26670" marB="0">
                    <a:lnB w="6350">
                      <a:solidFill>
                        <a:srgbClr val="77787B"/>
                      </a:solidFill>
                      <a:prstDash val="solid"/>
                    </a:lnB>
                  </a:tcPr>
                </a:tc>
                <a:extLst>
                  <a:ext uri="{0D108BD9-81ED-4DB2-BD59-A6C34878D82A}">
                    <a16:rowId xmlns:a16="http://schemas.microsoft.com/office/drawing/2014/main" val="10000"/>
                  </a:ext>
                </a:extLst>
              </a:tr>
            </a:tbl>
          </a:graphicData>
        </a:graphic>
      </p:graphicFrame>
      <p:sp>
        <p:nvSpPr>
          <p:cNvPr id="16" name="object 76">
            <a:extLst>
              <a:ext uri="{FF2B5EF4-FFF2-40B4-BE49-F238E27FC236}">
                <a16:creationId xmlns:a16="http://schemas.microsoft.com/office/drawing/2014/main" id="{90F78844-6A07-B106-16E2-38C1F2618284}"/>
              </a:ext>
            </a:extLst>
          </p:cNvPr>
          <p:cNvSpPr txBox="1">
            <a:spLocks/>
          </p:cNvSpPr>
          <p:nvPr/>
        </p:nvSpPr>
        <p:spPr>
          <a:xfrm>
            <a:off x="12808085" y="476179"/>
            <a:ext cx="1898515" cy="659796"/>
          </a:xfrm>
          <a:prstGeom prst="rect">
            <a:avLst/>
          </a:prstGeom>
        </p:spPr>
        <p:txBody>
          <a:bodyPr vert="horz" wrap="square" lIns="0" tIns="66675" rIns="0" bIns="0" rtlCol="0">
            <a:spAutoFit/>
          </a:bodyPr>
          <a:lstStyle>
            <a:lvl1pPr>
              <a:defRPr>
                <a:latin typeface="+mj-lt"/>
                <a:ea typeface="+mj-ea"/>
                <a:cs typeface="+mj-cs"/>
              </a:defRPr>
            </a:lvl1pPr>
          </a:lstStyle>
          <a:p>
            <a:pPr marL="238125" indent="-238125" algn="ctr">
              <a:spcBef>
                <a:spcPts val="525"/>
              </a:spcBef>
              <a:tabLst>
                <a:tab pos="1484313" algn="l"/>
              </a:tabLst>
            </a:pPr>
            <a:r>
              <a:rPr lang="en-US" b="1" dirty="0">
                <a:solidFill>
                  <a:srgbClr val="F36C3E"/>
                </a:solidFill>
                <a:latin typeface="Acumin Variable Concept Condensed" panose="020B0304020202020204" pitchFamily="34" charset="77"/>
              </a:rPr>
              <a:t> APRIL</a:t>
            </a:r>
            <a:endParaRPr lang="en-US" dirty="0">
              <a:solidFill>
                <a:srgbClr val="F36C3E"/>
              </a:solidFill>
            </a:endParaRPr>
          </a:p>
          <a:p>
            <a:pPr algn="ctr">
              <a:spcBef>
                <a:spcPts val="275"/>
              </a:spcBef>
            </a:pPr>
            <a:r>
              <a:rPr lang="en-US" b="1" spc="300" dirty="0">
                <a:solidFill>
                  <a:schemeClr val="bg1">
                    <a:lumMod val="50000"/>
                  </a:schemeClr>
                </a:solidFill>
                <a:latin typeface="Acumin Variable Concept ExtraCondensed" panose="020B0304020202020204" pitchFamily="34" charset="77"/>
              </a:rPr>
              <a:t> 2024</a:t>
            </a:r>
          </a:p>
        </p:txBody>
      </p:sp>
      <p:grpSp>
        <p:nvGrpSpPr>
          <p:cNvPr id="53" name="Group 52">
            <a:extLst>
              <a:ext uri="{FF2B5EF4-FFF2-40B4-BE49-F238E27FC236}">
                <a16:creationId xmlns:a16="http://schemas.microsoft.com/office/drawing/2014/main" id="{EB0031FF-611A-68DE-10B5-5CE8F4DE3E83}"/>
              </a:ext>
            </a:extLst>
          </p:cNvPr>
          <p:cNvGrpSpPr/>
          <p:nvPr/>
        </p:nvGrpSpPr>
        <p:grpSpPr>
          <a:xfrm>
            <a:off x="381000" y="1135975"/>
            <a:ext cx="14816326" cy="6025000"/>
            <a:chOff x="381000" y="1850598"/>
            <a:chExt cx="14816326" cy="6012150"/>
          </a:xfrm>
        </p:grpSpPr>
        <p:sp>
          <p:nvSpPr>
            <p:cNvPr id="40" name="object 12">
              <a:extLst>
                <a:ext uri="{FF2B5EF4-FFF2-40B4-BE49-F238E27FC236}">
                  <a16:creationId xmlns:a16="http://schemas.microsoft.com/office/drawing/2014/main" id="{86E6A4FD-B4BE-CC46-C51A-F05AB0F53BBF}"/>
                </a:ext>
              </a:extLst>
            </p:cNvPr>
            <p:cNvSpPr txBox="1"/>
            <p:nvPr/>
          </p:nvSpPr>
          <p:spPr>
            <a:xfrm>
              <a:off x="6643241" y="1958424"/>
              <a:ext cx="2133601" cy="5536160"/>
            </a:xfrm>
            <a:prstGeom prst="rect">
              <a:avLst/>
            </a:prstGeom>
          </p:spPr>
          <p:txBody>
            <a:bodyPr vert="horz" wrap="square" lIns="0" tIns="73660" rIns="0" bIns="0" rtlCol="0">
              <a:spAutoFit/>
            </a:bodyPr>
            <a:lstStyle/>
            <a:p>
              <a:pPr marL="12700" marR="0" lvl="0" indent="0" algn="l" defTabSz="1341150" rtl="0" eaLnBrk="1" fontAlgn="auto" latinLnBrk="0" hangingPunct="1">
                <a:lnSpc>
                  <a:spcPct val="100000"/>
                </a:lnSpc>
                <a:spcBef>
                  <a:spcPts val="500"/>
                </a:spcBef>
                <a:spcAft>
                  <a:spcPts val="0"/>
                </a:spcAft>
                <a:buClrTx/>
                <a:buSzTx/>
                <a:buFontTx/>
                <a:buNone/>
                <a:tabLst/>
                <a:defRPr/>
              </a:pPr>
              <a:r>
                <a:rPr lang="en-US" sz="1400" dirty="0">
                  <a:solidFill>
                    <a:schemeClr val="tx1">
                      <a:lumMod val="75000"/>
                      <a:lumOff val="25000"/>
                    </a:schemeClr>
                  </a:solidFill>
                  <a:latin typeface="Barlow Condensed Medium" pitchFamily="2" charset="77"/>
                </a:rPr>
                <a:t>WEDNESDAYS | 4:30 PM – 7:30 PM</a:t>
              </a:r>
            </a:p>
            <a:p>
              <a:pPr marL="12700" marR="0" lvl="0" indent="0" algn="l" defTabSz="1341150" rtl="0" eaLnBrk="1" fontAlgn="auto" latinLnBrk="0" hangingPunct="1">
                <a:lnSpc>
                  <a:spcPts val="1500"/>
                </a:lnSpc>
                <a:spcBef>
                  <a:spcPts val="500"/>
                </a:spcBef>
                <a:spcAft>
                  <a:spcPts val="0"/>
                </a:spcAft>
                <a:buClrTx/>
                <a:buSzTx/>
                <a:buFontTx/>
                <a:buNone/>
                <a:tabLst/>
                <a:defRPr/>
              </a:pPr>
              <a:r>
                <a:rPr lang="en-US" sz="1050" b="1" dirty="0">
                  <a:solidFill>
                    <a:prstClr val="black">
                      <a:lumMod val="75000"/>
                      <a:lumOff val="25000"/>
                    </a:prstClr>
                  </a:solidFill>
                  <a:latin typeface="Montserrat" pitchFamily="2" charset="77"/>
                </a:rPr>
                <a:t>Live Music at the Minturn Saloon </a:t>
              </a:r>
              <a:r>
                <a:rPr kumimoji="0" lang="en-US" sz="1050" b="1" i="0" u="none" strike="noStrike" kern="0" cap="none" spc="0" normalizeH="0" baseline="0" noProof="0" dirty="0">
                  <a:ln>
                    <a:noFill/>
                  </a:ln>
                  <a:solidFill>
                    <a:prstClr val="black">
                      <a:lumMod val="75000"/>
                      <a:lumOff val="25000"/>
                    </a:prstClr>
                  </a:solidFill>
                  <a:effectLst/>
                  <a:uLnTx/>
                  <a:uFillTx/>
                  <a:latin typeface="Montserrat"/>
                </a:rPr>
                <a:t> </a:t>
              </a:r>
              <a:r>
                <a:rPr kumimoji="0" lang="en-US" sz="1000" b="0" i="0" u="none" strike="noStrike" kern="0" cap="none" spc="0" normalizeH="0" baseline="0" noProof="0" dirty="0">
                  <a:ln>
                    <a:noFill/>
                  </a:ln>
                  <a:solidFill>
                    <a:prstClr val="black">
                      <a:lumMod val="75000"/>
                      <a:lumOff val="25000"/>
                    </a:prstClr>
                  </a:solidFill>
                  <a:effectLst/>
                  <a:uLnTx/>
                  <a:uFillTx/>
                  <a:latin typeface="Montserrat" pitchFamily="2" charset="77"/>
                </a:rPr>
                <a:t>– </a:t>
              </a:r>
              <a:r>
                <a:rPr kumimoji="0" lang="en-US" sz="1050" b="0" i="0" u="none" strike="noStrike" kern="0" cap="none" spc="0" normalizeH="0" baseline="0" noProof="0" dirty="0">
                  <a:ln>
                    <a:noFill/>
                  </a:ln>
                  <a:solidFill>
                    <a:prstClr val="black">
                      <a:lumMod val="75000"/>
                      <a:lumOff val="25000"/>
                    </a:prstClr>
                  </a:solidFill>
                  <a:effectLst/>
                  <a:uLnTx/>
                  <a:uFillTx/>
                  <a:latin typeface="Montserrat" pitchFamily="2" charset="77"/>
                </a:rPr>
                <a:t> </a:t>
              </a:r>
              <a:r>
                <a:rPr kumimoji="0" lang="en-US" sz="1000" b="0" i="0" u="none" strike="noStrike" kern="0" cap="none" spc="0" normalizeH="0" baseline="0" noProof="0" dirty="0">
                  <a:ln>
                    <a:noFill/>
                  </a:ln>
                  <a:solidFill>
                    <a:prstClr val="black">
                      <a:lumMod val="75000"/>
                      <a:lumOff val="25000"/>
                    </a:prstClr>
                  </a:solidFill>
                  <a:effectLst/>
                  <a:uLnTx/>
                  <a:uFillTx/>
                  <a:latin typeface="Montserrat" pitchFamily="2" charset="77"/>
                </a:rPr>
                <a:t>Local musicians play acoustic jam band, classic country, and folk favorites in one of the classic saloons of Eagle County</a:t>
              </a:r>
              <a:br>
                <a:rPr kumimoji="0" lang="en-US" sz="1000" b="0" i="0" u="none" strike="noStrike" kern="0" cap="none" spc="0" normalizeH="0" baseline="0" noProof="0" dirty="0">
                  <a:ln>
                    <a:noFill/>
                  </a:ln>
                  <a:solidFill>
                    <a:prstClr val="black">
                      <a:lumMod val="75000"/>
                      <a:lumOff val="25000"/>
                    </a:prstClr>
                  </a:solidFill>
                  <a:effectLst/>
                  <a:uLnTx/>
                  <a:uFillTx/>
                  <a:latin typeface="Montserrat" pitchFamily="2" charset="77"/>
                </a:rPr>
              </a:br>
              <a:r>
                <a:rPr kumimoji="0" lang="en-US" sz="1000" b="0" i="1" u="none" strike="noStrike" kern="0" cap="none" spc="0" normalizeH="0" baseline="0" noProof="0" dirty="0">
                  <a:ln>
                    <a:noFill/>
                  </a:ln>
                  <a:solidFill>
                    <a:prstClr val="black">
                      <a:lumMod val="75000"/>
                      <a:lumOff val="25000"/>
                    </a:prstClr>
                  </a:solidFill>
                  <a:effectLst/>
                  <a:uLnTx/>
                  <a:uFillTx/>
                  <a:latin typeface="Montserrat" pitchFamily="2" charset="77"/>
                </a:rPr>
                <a:t>Minturn Saloon, Minturn</a:t>
              </a:r>
              <a:endParaRPr lang="en-US" sz="1050" i="1" dirty="0">
                <a:solidFill>
                  <a:schemeClr val="tx1">
                    <a:lumMod val="75000"/>
                    <a:lumOff val="25000"/>
                  </a:schemeClr>
                </a:solidFill>
                <a:effectLst/>
                <a:latin typeface="Montserrat" pitchFamily="2" charset="77"/>
              </a:endParaRPr>
            </a:p>
            <a:p>
              <a:pPr>
                <a:lnSpc>
                  <a:spcPts val="1700"/>
                </a:lnSpc>
                <a:spcBef>
                  <a:spcPts val="1200"/>
                </a:spcBef>
                <a:spcAft>
                  <a:spcPts val="200"/>
                </a:spcAft>
              </a:pPr>
              <a:r>
                <a:rPr lang="en-US" sz="1400" dirty="0">
                  <a:solidFill>
                    <a:schemeClr val="tx1">
                      <a:lumMod val="75000"/>
                      <a:lumOff val="25000"/>
                    </a:schemeClr>
                  </a:solidFill>
                  <a:latin typeface="Barlow Condensed Medium" pitchFamily="2" charset="77"/>
                </a:rPr>
                <a:t>WEDNESDAYS | 6:30 PM – 9:30 PM</a:t>
              </a:r>
            </a:p>
            <a:p>
              <a:pPr>
                <a:lnSpc>
                  <a:spcPts val="1500"/>
                </a:lnSpc>
              </a:pPr>
              <a:r>
                <a:rPr lang="en-US" sz="1050" b="1" dirty="0">
                  <a:solidFill>
                    <a:schemeClr val="tx1">
                      <a:lumMod val="75000"/>
                      <a:lumOff val="25000"/>
                    </a:schemeClr>
                  </a:solidFill>
                  <a:effectLst/>
                  <a:latin typeface="Montserrat" pitchFamily="2" charset="77"/>
                </a:rPr>
                <a:t>Open Mic Night at Ein </a:t>
              </a:r>
              <a:r>
                <a:rPr lang="en-US" sz="1050" b="1" dirty="0" err="1">
                  <a:solidFill>
                    <a:schemeClr val="tx1">
                      <a:lumMod val="75000"/>
                      <a:lumOff val="25000"/>
                    </a:schemeClr>
                  </a:solidFill>
                  <a:effectLst/>
                  <a:latin typeface="Montserrat" pitchFamily="2" charset="77"/>
                </a:rPr>
                <a:t>Prosit</a:t>
              </a:r>
              <a:r>
                <a:rPr lang="en-US" sz="1050" b="1" dirty="0">
                  <a:solidFill>
                    <a:schemeClr val="tx1">
                      <a:lumMod val="75000"/>
                      <a:lumOff val="25000"/>
                    </a:schemeClr>
                  </a:solidFill>
                  <a:latin typeface="Montserrat" pitchFamily="2" charset="77"/>
                </a:rPr>
                <a:t> </a:t>
              </a:r>
              <a:r>
                <a:rPr kumimoji="0" lang="en-US" sz="1100" b="0" i="0" u="none" strike="noStrike" kern="0" cap="none" spc="0" normalizeH="0" baseline="0" noProof="0" dirty="0">
                  <a:ln>
                    <a:noFill/>
                  </a:ln>
                  <a:solidFill>
                    <a:prstClr val="black">
                      <a:lumMod val="75000"/>
                      <a:lumOff val="25000"/>
                    </a:prstClr>
                  </a:solidFill>
                  <a:effectLst/>
                  <a:uLnTx/>
                  <a:uFillTx/>
                  <a:latin typeface="Montserrat"/>
                </a:rPr>
                <a:t>– </a:t>
              </a:r>
              <a:r>
                <a:rPr lang="en-US" sz="1050" dirty="0">
                  <a:solidFill>
                    <a:schemeClr val="tx1">
                      <a:lumMod val="75000"/>
                      <a:lumOff val="25000"/>
                    </a:schemeClr>
                  </a:solidFill>
                  <a:effectLst/>
                  <a:latin typeface="Montserrat" pitchFamily="2" charset="77"/>
                </a:rPr>
                <a:t>Come experience the local talent while enjoying traditional German-fare and a carefully curated selection of brews. </a:t>
              </a:r>
              <a:br>
                <a:rPr lang="en-US" sz="1050" dirty="0">
                  <a:solidFill>
                    <a:schemeClr val="tx1">
                      <a:lumMod val="75000"/>
                      <a:lumOff val="25000"/>
                    </a:schemeClr>
                  </a:solidFill>
                  <a:effectLst/>
                  <a:latin typeface="Montserrat" pitchFamily="2" charset="77"/>
                </a:rPr>
              </a:br>
              <a:r>
                <a:rPr lang="en-US" sz="1050" i="1" dirty="0">
                  <a:solidFill>
                    <a:schemeClr val="tx1">
                      <a:lumMod val="75000"/>
                      <a:lumOff val="25000"/>
                    </a:schemeClr>
                  </a:solidFill>
                  <a:effectLst/>
                  <a:latin typeface="Montserrat" pitchFamily="2" charset="77"/>
                </a:rPr>
                <a:t>Ein </a:t>
              </a:r>
              <a:r>
                <a:rPr lang="en-US" sz="1050" i="1" dirty="0" err="1">
                  <a:solidFill>
                    <a:schemeClr val="tx1">
                      <a:lumMod val="75000"/>
                      <a:lumOff val="25000"/>
                    </a:schemeClr>
                  </a:solidFill>
                  <a:effectLst/>
                  <a:latin typeface="Montserrat" pitchFamily="2" charset="77"/>
                </a:rPr>
                <a:t>Prosit</a:t>
              </a:r>
              <a:r>
                <a:rPr lang="en-US" sz="1050" i="1" dirty="0">
                  <a:solidFill>
                    <a:schemeClr val="tx1">
                      <a:lumMod val="75000"/>
                      <a:lumOff val="25000"/>
                    </a:schemeClr>
                  </a:solidFill>
                  <a:effectLst/>
                  <a:latin typeface="Montserrat" pitchFamily="2" charset="77"/>
                </a:rPr>
                <a:t>, Avon </a:t>
              </a:r>
              <a:endParaRPr lang="en-US" sz="1050" i="1" dirty="0">
                <a:solidFill>
                  <a:schemeClr val="tx1">
                    <a:lumMod val="75000"/>
                    <a:lumOff val="25000"/>
                  </a:schemeClr>
                </a:solidFill>
                <a:latin typeface="Montserrat" pitchFamily="2" charset="77"/>
              </a:endParaRPr>
            </a:p>
            <a:p>
              <a:pPr>
                <a:lnSpc>
                  <a:spcPts val="1700"/>
                </a:lnSpc>
                <a:spcBef>
                  <a:spcPts val="1200"/>
                </a:spcBef>
                <a:spcAft>
                  <a:spcPts val="200"/>
                </a:spcAft>
                <a:defRPr/>
              </a:pPr>
              <a:r>
                <a:rPr lang="en-US" sz="1400" dirty="0">
                  <a:solidFill>
                    <a:prstClr val="black">
                      <a:lumMod val="75000"/>
                      <a:lumOff val="25000"/>
                    </a:prstClr>
                  </a:solidFill>
                  <a:latin typeface="Barlow Condensed Medium" pitchFamily="2" charset="77"/>
                </a:rPr>
                <a:t>APRIL 3rd  </a:t>
              </a:r>
            </a:p>
            <a:p>
              <a:pPr>
                <a:lnSpc>
                  <a:spcPts val="1500"/>
                </a:lnSpc>
              </a:pPr>
              <a:r>
                <a:rPr lang="en-US" sz="1050" b="1" dirty="0">
                  <a:solidFill>
                    <a:schemeClr val="tx1">
                      <a:lumMod val="75000"/>
                      <a:lumOff val="25000"/>
                    </a:schemeClr>
                  </a:solidFill>
                  <a:latin typeface="Montserrat"/>
                  <a:cs typeface="Segoe UI"/>
                </a:rPr>
                <a:t>Taste of Vail Day 1 </a:t>
              </a:r>
              <a:r>
                <a:rPr lang="en-US" sz="1050" dirty="0">
                  <a:solidFill>
                    <a:schemeClr val="tx1">
                      <a:lumMod val="75000"/>
                      <a:lumOff val="25000"/>
                    </a:schemeClr>
                  </a:solidFill>
                  <a:latin typeface="Montserrat"/>
                  <a:cs typeface="Segoe UI"/>
                </a:rPr>
                <a:t>– Debut of Rose and Opening Celebration Wine Dinner. Tickets available on eventbrite.com.</a:t>
              </a:r>
            </a:p>
            <a:p>
              <a:pPr>
                <a:lnSpc>
                  <a:spcPts val="1500"/>
                </a:lnSpc>
                <a:defRPr/>
              </a:pPr>
              <a:r>
                <a:rPr lang="en-US" sz="1050" dirty="0">
                  <a:solidFill>
                    <a:schemeClr val="tx1">
                      <a:lumMod val="75000"/>
                      <a:lumOff val="25000"/>
                    </a:schemeClr>
                  </a:solidFill>
                  <a:latin typeface="Montserrat"/>
                  <a:cs typeface="Segoe UI"/>
                </a:rPr>
                <a:t>Cost: Varies event to event</a:t>
              </a:r>
              <a:br>
                <a:rPr lang="en-US" sz="1050" dirty="0">
                  <a:solidFill>
                    <a:schemeClr val="tx1">
                      <a:lumMod val="75000"/>
                      <a:lumOff val="25000"/>
                    </a:schemeClr>
                  </a:solidFill>
                  <a:latin typeface="Montserrat"/>
                  <a:cs typeface="Segoe UI"/>
                </a:rPr>
              </a:br>
              <a:r>
                <a:rPr lang="en-US" sz="1000" i="1" dirty="0">
                  <a:solidFill>
                    <a:prstClr val="black">
                      <a:lumMod val="75000"/>
                      <a:lumOff val="25000"/>
                    </a:prstClr>
                  </a:solidFill>
                  <a:latin typeface="Montserrat" pitchFamily="2" charset="77"/>
                </a:rPr>
                <a:t>Vail Village, Vail. </a:t>
              </a:r>
            </a:p>
            <a:p>
              <a:pPr>
                <a:lnSpc>
                  <a:spcPts val="1500"/>
                </a:lnSpc>
              </a:pPr>
              <a:endParaRPr lang="en-US" sz="1050" i="1" dirty="0">
                <a:solidFill>
                  <a:schemeClr val="tx1">
                    <a:lumMod val="75000"/>
                    <a:lumOff val="25000"/>
                  </a:schemeClr>
                </a:solidFill>
                <a:effectLst/>
                <a:latin typeface="Montserrat" pitchFamily="2" charset="77"/>
              </a:endParaRPr>
            </a:p>
            <a:p>
              <a:pPr>
                <a:lnSpc>
                  <a:spcPts val="1500"/>
                </a:lnSpc>
              </a:pPr>
              <a:endParaRPr lang="en-US" sz="1050" i="1" dirty="0">
                <a:solidFill>
                  <a:schemeClr val="tx1">
                    <a:lumMod val="75000"/>
                    <a:lumOff val="25000"/>
                  </a:schemeClr>
                </a:solidFill>
                <a:effectLst/>
                <a:latin typeface="Montserrat" pitchFamily="2" charset="77"/>
              </a:endParaRPr>
            </a:p>
            <a:p>
              <a:pPr>
                <a:lnSpc>
                  <a:spcPts val="1500"/>
                </a:lnSpc>
              </a:pPr>
              <a:endParaRPr lang="en-US" sz="1050" i="1" dirty="0">
                <a:solidFill>
                  <a:schemeClr val="tx1">
                    <a:lumMod val="75000"/>
                    <a:lumOff val="25000"/>
                  </a:schemeClr>
                </a:solidFill>
                <a:effectLst/>
                <a:latin typeface="Montserrat" pitchFamily="2" charset="77"/>
              </a:endParaRPr>
            </a:p>
          </p:txBody>
        </p:sp>
        <p:sp>
          <p:nvSpPr>
            <p:cNvPr id="27" name="object 10">
              <a:extLst>
                <a:ext uri="{FF2B5EF4-FFF2-40B4-BE49-F238E27FC236}">
                  <a16:creationId xmlns:a16="http://schemas.microsoft.com/office/drawing/2014/main" id="{8E0532D0-AB12-0056-22DA-EFBAA41BEC89}"/>
                </a:ext>
              </a:extLst>
            </p:cNvPr>
            <p:cNvSpPr txBox="1"/>
            <p:nvPr/>
          </p:nvSpPr>
          <p:spPr>
            <a:xfrm>
              <a:off x="381000" y="1979282"/>
              <a:ext cx="2014495" cy="5472434"/>
            </a:xfrm>
            <a:prstGeom prst="rect">
              <a:avLst/>
            </a:prstGeom>
          </p:spPr>
          <p:txBody>
            <a:bodyPr vert="horz" wrap="square" lIns="0" tIns="73660" rIns="0" bIns="0" rtlCol="0" anchor="t">
              <a:spAutoFit/>
            </a:bodyPr>
            <a:lstStyle/>
            <a:p>
              <a:pPr>
                <a:lnSpc>
                  <a:spcPts val="1700"/>
                </a:lnSpc>
                <a:spcBef>
                  <a:spcPts val="1200"/>
                </a:spcBef>
                <a:spcAft>
                  <a:spcPts val="200"/>
                </a:spcAft>
              </a:pPr>
              <a:r>
                <a:rPr lang="en-US" sz="1400" dirty="0">
                  <a:solidFill>
                    <a:schemeClr val="tx1">
                      <a:lumMod val="75000"/>
                      <a:lumOff val="25000"/>
                    </a:schemeClr>
                  </a:solidFill>
                  <a:latin typeface="Barlow Condensed Medium"/>
                </a:rPr>
                <a:t>5:00 PM – 8:00 PM</a:t>
              </a:r>
            </a:p>
            <a:p>
              <a:pPr>
                <a:lnSpc>
                  <a:spcPts val="1500"/>
                </a:lnSpc>
                <a:defRPr/>
              </a:pPr>
              <a:r>
                <a:rPr lang="en-US" sz="1050" b="1" dirty="0">
                  <a:solidFill>
                    <a:schemeClr val="tx1">
                      <a:lumMod val="75000"/>
                      <a:lumOff val="25000"/>
                    </a:schemeClr>
                  </a:solidFill>
                  <a:effectLst/>
                  <a:latin typeface="Montserrat"/>
                </a:rPr>
                <a:t>Roast Smore’s </a:t>
              </a:r>
              <a:r>
                <a:rPr lang="en-US" sz="1000" dirty="0">
                  <a:solidFill>
                    <a:prstClr val="black">
                      <a:lumMod val="75000"/>
                      <a:lumOff val="25000"/>
                    </a:prstClr>
                  </a:solidFill>
                  <a:latin typeface="Montserrat" pitchFamily="2" charset="77"/>
                </a:rPr>
                <a:t>– Stop by the hotel front desk to request your smore's kits. When you are ready head to the fire pits and get to </a:t>
              </a:r>
              <a:r>
                <a:rPr lang="en-US" sz="1000" dirty="0" err="1">
                  <a:solidFill>
                    <a:prstClr val="black">
                      <a:lumMod val="75000"/>
                      <a:lumOff val="25000"/>
                    </a:prstClr>
                  </a:solidFill>
                  <a:latin typeface="Montserrat" pitchFamily="2" charset="77"/>
                </a:rPr>
                <a:t>roastin</a:t>
              </a:r>
              <a:r>
                <a:rPr lang="en-US" sz="1000" dirty="0">
                  <a:solidFill>
                    <a:prstClr val="black">
                      <a:lumMod val="75000"/>
                      <a:lumOff val="25000"/>
                    </a:prstClr>
                  </a:solidFill>
                  <a:latin typeface="Montserrat" pitchFamily="2" charset="77"/>
                </a:rPr>
                <a:t>’!</a:t>
              </a:r>
              <a:br>
                <a:rPr lang="en-US" sz="1000" dirty="0">
                  <a:solidFill>
                    <a:prstClr val="black">
                      <a:lumMod val="75000"/>
                      <a:lumOff val="25000"/>
                    </a:prstClr>
                  </a:solidFill>
                  <a:latin typeface="Montserrat" pitchFamily="2" charset="77"/>
                </a:rPr>
              </a:br>
              <a:r>
                <a:rPr lang="en-US" sz="1000" i="1" dirty="0">
                  <a:solidFill>
                    <a:prstClr val="black">
                      <a:lumMod val="75000"/>
                      <a:lumOff val="25000"/>
                    </a:prstClr>
                  </a:solidFill>
                  <a:latin typeface="Montserrat" pitchFamily="2" charset="77"/>
                </a:rPr>
                <a:t>Park Hyatt Front Desk</a:t>
              </a:r>
              <a:endParaRPr lang="en-US" sz="1100" dirty="0">
                <a:solidFill>
                  <a:schemeClr val="tx1">
                    <a:lumMod val="75000"/>
                    <a:lumOff val="25000"/>
                  </a:schemeClr>
                </a:solidFill>
                <a:latin typeface="Montserrat"/>
              </a:endParaRPr>
            </a:p>
            <a:p>
              <a:pPr marL="12700" marR="0" lvl="0" indent="0" algn="l" defTabSz="1341150" rtl="0" eaLnBrk="1" fontAlgn="auto" latinLnBrk="0" hangingPunct="1">
                <a:lnSpc>
                  <a:spcPct val="100000"/>
                </a:lnSpc>
                <a:spcBef>
                  <a:spcPts val="500"/>
                </a:spcBef>
                <a:spcAft>
                  <a:spcPts val="0"/>
                </a:spcAft>
                <a:buClrTx/>
                <a:buSzTx/>
                <a:buFontTx/>
                <a:buNone/>
                <a:tabLst/>
                <a:defRPr/>
              </a:pPr>
              <a:r>
                <a:rPr lang="en-US" sz="1400" dirty="0">
                  <a:solidFill>
                    <a:prstClr val="black">
                      <a:lumMod val="75000"/>
                      <a:lumOff val="25000"/>
                    </a:prstClr>
                  </a:solidFill>
                  <a:latin typeface="Barlow Condensed Medium"/>
                </a:rPr>
                <a:t>SUNDAYS | 10:30 AM</a:t>
              </a:r>
            </a:p>
            <a:p>
              <a:pPr marL="12700" marR="0" lvl="0" indent="0" algn="l" defTabSz="1341150" rtl="0" eaLnBrk="1" fontAlgn="auto" latinLnBrk="0" hangingPunct="1">
                <a:lnSpc>
                  <a:spcPts val="1500"/>
                </a:lnSpc>
                <a:spcBef>
                  <a:spcPts val="400"/>
                </a:spcBef>
                <a:spcAft>
                  <a:spcPts val="0"/>
                </a:spcAft>
                <a:buClrTx/>
                <a:buSzTx/>
                <a:buFontTx/>
                <a:buNone/>
                <a:tabLst/>
                <a:defRPr/>
              </a:pPr>
              <a:r>
                <a:rPr lang="en-US" sz="1050" b="1" dirty="0">
                  <a:solidFill>
                    <a:schemeClr val="tx1">
                      <a:lumMod val="75000"/>
                      <a:lumOff val="25000"/>
                    </a:schemeClr>
                  </a:solidFill>
                  <a:latin typeface="Montserrat" pitchFamily="2" charset="77"/>
                </a:rPr>
                <a:t>Dine with the Dogs </a:t>
              </a:r>
              <a:r>
                <a:rPr lang="en-US" sz="1000" dirty="0">
                  <a:solidFill>
                    <a:prstClr val="black">
                      <a:lumMod val="75000"/>
                      <a:lumOff val="25000"/>
                    </a:prstClr>
                  </a:solidFill>
                  <a:latin typeface="Montserrat" pitchFamily="2" charset="77"/>
                </a:rPr>
                <a:t>– Helly Hansen invites you to grab an early lunch and meet members of the Vail Ski Patrol and their avalanche dogs. Dog training and Q&amp;A with patrollers are on the menu every Sunday!</a:t>
              </a:r>
              <a:br>
                <a:rPr lang="en-US" sz="1000" dirty="0">
                  <a:solidFill>
                    <a:prstClr val="black">
                      <a:lumMod val="75000"/>
                      <a:lumOff val="25000"/>
                    </a:prstClr>
                  </a:solidFill>
                  <a:latin typeface="Montserrat" pitchFamily="2" charset="77"/>
                </a:rPr>
              </a:br>
              <a:r>
                <a:rPr lang="en-US" sz="1000" i="1" dirty="0">
                  <a:solidFill>
                    <a:prstClr val="black">
                      <a:lumMod val="75000"/>
                      <a:lumOff val="25000"/>
                    </a:prstClr>
                  </a:solidFill>
                  <a:latin typeface="Montserrat" pitchFamily="2" charset="77"/>
                </a:rPr>
                <a:t>Henry’s Hut, Vail </a:t>
              </a:r>
            </a:p>
            <a:p>
              <a:pPr marL="12700" algn="l" defTabSz="1341150" rtl="0">
                <a:spcBef>
                  <a:spcPts val="500"/>
                </a:spcBef>
                <a:defRPr/>
              </a:pPr>
              <a:r>
                <a:rPr lang="en-US" sz="1400" dirty="0">
                  <a:solidFill>
                    <a:prstClr val="black">
                      <a:lumMod val="75000"/>
                      <a:lumOff val="25000"/>
                    </a:prstClr>
                  </a:solidFill>
                  <a:latin typeface="Barlow Condensed Medium"/>
                </a:rPr>
                <a:t>April 14th </a:t>
              </a:r>
            </a:p>
            <a:p>
              <a:pPr>
                <a:lnSpc>
                  <a:spcPts val="1500"/>
                </a:lnSpc>
              </a:pPr>
              <a:r>
                <a:rPr lang="en-US" sz="1100" b="1" dirty="0">
                  <a:solidFill>
                    <a:schemeClr val="tx1">
                      <a:lumMod val="75000"/>
                      <a:lumOff val="25000"/>
                    </a:schemeClr>
                  </a:solidFill>
                  <a:latin typeface="Montserrat"/>
                  <a:cs typeface="Segoe UI"/>
                </a:rPr>
                <a:t>Beaver Creek Mountain Closes </a:t>
              </a:r>
              <a:r>
                <a:rPr lang="en-US" sz="1100" dirty="0">
                  <a:solidFill>
                    <a:schemeClr val="tx1">
                      <a:lumMod val="75000"/>
                      <a:lumOff val="25000"/>
                    </a:schemeClr>
                  </a:solidFill>
                  <a:latin typeface="Montserrat"/>
                  <a:cs typeface="Segoe UI"/>
                </a:rPr>
                <a:t>– Cheers to another great Winter season in Beaver Creek!!!</a:t>
              </a:r>
              <a:endParaRPr lang="en-US" sz="1100" i="1" dirty="0">
                <a:solidFill>
                  <a:schemeClr val="tx1">
                    <a:lumMod val="75000"/>
                    <a:lumOff val="25000"/>
                  </a:schemeClr>
                </a:solidFill>
                <a:latin typeface="Montserrat"/>
                <a:cs typeface="Segoe UI"/>
              </a:endParaRPr>
            </a:p>
            <a:p>
              <a:pPr>
                <a:lnSpc>
                  <a:spcPts val="1500"/>
                </a:lnSpc>
              </a:pPr>
              <a:endParaRPr lang="en-US" sz="1100" dirty="0">
                <a:solidFill>
                  <a:schemeClr val="tx1">
                    <a:lumMod val="75000"/>
                    <a:lumOff val="25000"/>
                  </a:schemeClr>
                </a:solidFill>
                <a:latin typeface="Montserrat"/>
              </a:endParaRPr>
            </a:p>
            <a:p>
              <a:pPr marL="12700" marR="0" lvl="0" indent="0" algn="l" defTabSz="1341150" rtl="0" eaLnBrk="1" fontAlgn="auto" latinLnBrk="0" hangingPunct="1">
                <a:lnSpc>
                  <a:spcPct val="100000"/>
                </a:lnSpc>
                <a:spcBef>
                  <a:spcPts val="400"/>
                </a:spcBef>
                <a:spcAft>
                  <a:spcPts val="0"/>
                </a:spcAft>
                <a:buClrTx/>
                <a:buSzTx/>
                <a:buFontTx/>
                <a:buNone/>
                <a:tabLst/>
                <a:defRPr/>
              </a:pPr>
              <a:endParaRPr lang="en-US" sz="1100" i="1" dirty="0">
                <a:solidFill>
                  <a:schemeClr val="tx1">
                    <a:lumMod val="75000"/>
                    <a:lumOff val="25000"/>
                  </a:schemeClr>
                </a:solidFill>
                <a:latin typeface="Montserrat"/>
              </a:endParaRPr>
            </a:p>
            <a:p>
              <a:pPr>
                <a:lnSpc>
                  <a:spcPts val="1500"/>
                </a:lnSpc>
                <a:defRPr/>
              </a:pPr>
              <a:endParaRPr lang="en-US" sz="1050" dirty="0">
                <a:solidFill>
                  <a:prstClr val="black">
                    <a:lumMod val="75000"/>
                    <a:lumOff val="25000"/>
                  </a:prstClr>
                </a:solidFill>
                <a:latin typeface="Montserrat"/>
              </a:endParaRPr>
            </a:p>
            <a:p>
              <a:pPr marL="0" marR="0" lvl="0" indent="0" defTabSz="914400">
                <a:lnSpc>
                  <a:spcPts val="1500"/>
                </a:lnSpc>
                <a:buClrTx/>
                <a:buSzTx/>
                <a:buFontTx/>
                <a:buNone/>
                <a:tabLst/>
                <a:defRPr/>
              </a:pPr>
              <a:endParaRPr lang="en-US" sz="1050" b="0" i="0" u="none" strike="noStrike" kern="0" cap="none" spc="0" normalizeH="0" baseline="0" noProof="0" dirty="0">
                <a:ln>
                  <a:noFill/>
                </a:ln>
                <a:solidFill>
                  <a:prstClr val="black">
                    <a:lumMod val="75000"/>
                    <a:lumOff val="25000"/>
                  </a:prstClr>
                </a:solidFill>
                <a:effectLst/>
                <a:uLnTx/>
                <a:uFillTx/>
                <a:latin typeface="Montserrat"/>
              </a:endParaRPr>
            </a:p>
          </p:txBody>
        </p:sp>
        <p:sp>
          <p:nvSpPr>
            <p:cNvPr id="29" name="object 10">
              <a:extLst>
                <a:ext uri="{FF2B5EF4-FFF2-40B4-BE49-F238E27FC236}">
                  <a16:creationId xmlns:a16="http://schemas.microsoft.com/office/drawing/2014/main" id="{3782E587-558F-759E-6196-BE8FE3A174AD}"/>
                </a:ext>
              </a:extLst>
            </p:cNvPr>
            <p:cNvSpPr txBox="1"/>
            <p:nvPr/>
          </p:nvSpPr>
          <p:spPr>
            <a:xfrm>
              <a:off x="2460239" y="1979282"/>
              <a:ext cx="2079056" cy="3822302"/>
            </a:xfrm>
            <a:prstGeom prst="rect">
              <a:avLst/>
            </a:prstGeom>
          </p:spPr>
          <p:txBody>
            <a:bodyPr vert="horz" wrap="square" lIns="0" tIns="73660" rIns="0" bIns="0" rtlCol="0">
              <a:spAutoFit/>
            </a:bodyPr>
            <a:lstStyle/>
            <a:p>
              <a:pPr>
                <a:lnSpc>
                  <a:spcPts val="1700"/>
                </a:lnSpc>
                <a:spcBef>
                  <a:spcPts val="1200"/>
                </a:spcBef>
                <a:spcAft>
                  <a:spcPts val="200"/>
                </a:spcAft>
              </a:pPr>
              <a:r>
                <a:rPr lang="en-US" sz="1400" dirty="0">
                  <a:solidFill>
                    <a:schemeClr val="tx1">
                      <a:lumMod val="75000"/>
                      <a:lumOff val="25000"/>
                    </a:schemeClr>
                  </a:solidFill>
                  <a:latin typeface="Barlow Condensed Medium"/>
                </a:rPr>
                <a:t>MONDAYS | 3:00-6:00 PM</a:t>
              </a:r>
            </a:p>
            <a:p>
              <a:pPr marL="12700" algn="l" defTabSz="1341150" rtl="0">
                <a:lnSpc>
                  <a:spcPts val="1500"/>
                </a:lnSpc>
                <a:spcBef>
                  <a:spcPts val="400"/>
                </a:spcBef>
                <a:defRPr/>
              </a:pPr>
              <a:r>
                <a:rPr lang="en-US" sz="1050" b="1" dirty="0">
                  <a:solidFill>
                    <a:schemeClr val="tx1">
                      <a:lumMod val="75000"/>
                      <a:lumOff val="25000"/>
                    </a:schemeClr>
                  </a:solidFill>
                  <a:latin typeface="Montserrat"/>
                </a:rPr>
                <a:t>Al Maul Live Music </a:t>
              </a:r>
              <a:r>
                <a:rPr lang="en-US" sz="1000" dirty="0">
                  <a:solidFill>
                    <a:prstClr val="black">
                      <a:lumMod val="75000"/>
                      <a:lumOff val="25000"/>
                    </a:prstClr>
                  </a:solidFill>
                  <a:latin typeface="Montserrat" pitchFamily="2" charset="77"/>
                </a:rPr>
                <a:t>– Come down to Tavern on the Square for live music from Al Maui  every Monday. Al Maul is a local Americana artist who will be bringing music to Vail's Tavern on the Square weekly, even on the 25th! </a:t>
              </a:r>
              <a:br>
                <a:rPr lang="en-US" sz="1000" dirty="0">
                  <a:solidFill>
                    <a:prstClr val="black">
                      <a:lumMod val="75000"/>
                      <a:lumOff val="25000"/>
                    </a:prstClr>
                  </a:solidFill>
                  <a:latin typeface="Montserrat" pitchFamily="2" charset="77"/>
                </a:rPr>
              </a:br>
              <a:r>
                <a:rPr lang="en-US" sz="1000" i="1" dirty="0">
                  <a:solidFill>
                    <a:prstClr val="black">
                      <a:lumMod val="75000"/>
                      <a:lumOff val="25000"/>
                    </a:prstClr>
                  </a:solidFill>
                  <a:latin typeface="Montserrat" pitchFamily="2" charset="77"/>
                </a:rPr>
                <a:t>Tavern on the Square, Vail </a:t>
              </a:r>
              <a:endParaRPr lang="en-US" sz="1050" i="1" dirty="0">
                <a:solidFill>
                  <a:schemeClr val="tx1">
                    <a:lumMod val="75000"/>
                    <a:lumOff val="25000"/>
                  </a:schemeClr>
                </a:solidFill>
                <a:effectLst/>
                <a:latin typeface="Montserrat" pitchFamily="2" charset="77"/>
              </a:endParaRPr>
            </a:p>
            <a:p>
              <a:pPr>
                <a:lnSpc>
                  <a:spcPts val="1700"/>
                </a:lnSpc>
                <a:spcBef>
                  <a:spcPts val="1200"/>
                </a:spcBef>
                <a:spcAft>
                  <a:spcPts val="200"/>
                </a:spcAft>
              </a:pPr>
              <a:r>
                <a:rPr lang="en-US" sz="1400" dirty="0">
                  <a:solidFill>
                    <a:schemeClr val="tx1">
                      <a:lumMod val="75000"/>
                      <a:lumOff val="25000"/>
                    </a:schemeClr>
                  </a:solidFill>
                  <a:latin typeface="Barlow Condensed Medium" pitchFamily="2" charset="77"/>
                </a:rPr>
                <a:t>MONDAYS | 6:00-8:00 PM</a:t>
              </a:r>
            </a:p>
            <a:p>
              <a:pPr>
                <a:lnSpc>
                  <a:spcPts val="1500"/>
                </a:lnSpc>
              </a:pPr>
              <a:r>
                <a:rPr lang="en-US" sz="1050" b="1" dirty="0">
                  <a:solidFill>
                    <a:schemeClr val="tx1">
                      <a:lumMod val="75000"/>
                      <a:lumOff val="25000"/>
                    </a:schemeClr>
                  </a:solidFill>
                  <a:effectLst/>
                  <a:latin typeface="Montserrat" pitchFamily="2" charset="77"/>
                </a:rPr>
                <a:t>Bingo at Chasing Rabbits </a:t>
              </a:r>
              <a:r>
                <a:rPr lang="en-US" sz="1050" dirty="0">
                  <a:solidFill>
                    <a:schemeClr val="tx1">
                      <a:lumMod val="75000"/>
                      <a:lumOff val="25000"/>
                    </a:schemeClr>
                  </a:solidFill>
                  <a:effectLst/>
                  <a:latin typeface="Montserrat" pitchFamily="2" charset="77"/>
                </a:rPr>
                <a:t>– </a:t>
              </a:r>
              <a:r>
                <a:rPr lang="en-US" sz="1000" dirty="0">
                  <a:solidFill>
                    <a:prstClr val="black">
                      <a:lumMod val="75000"/>
                      <a:lumOff val="25000"/>
                    </a:prstClr>
                  </a:solidFill>
                  <a:latin typeface="Montserrat" pitchFamily="2" charset="77"/>
                </a:rPr>
                <a:t>Feeling lucky? Try your luck at Bingo every Monday and join Vail Village for a fun-filled night with great entertainment and prizes!   </a:t>
              </a:r>
              <a:br>
                <a:rPr lang="en-US" sz="1000" dirty="0">
                  <a:solidFill>
                    <a:prstClr val="black">
                      <a:lumMod val="75000"/>
                      <a:lumOff val="25000"/>
                    </a:prstClr>
                  </a:solidFill>
                  <a:latin typeface="Montserrat" pitchFamily="2" charset="77"/>
                </a:rPr>
              </a:br>
              <a:r>
                <a:rPr lang="en-US" sz="1000" i="1" dirty="0">
                  <a:solidFill>
                    <a:prstClr val="black">
                      <a:lumMod val="75000"/>
                      <a:lumOff val="25000"/>
                    </a:prstClr>
                  </a:solidFill>
                  <a:latin typeface="Montserrat" pitchFamily="2" charset="77"/>
                </a:rPr>
                <a:t>Chasing Rabbits, Vail</a:t>
              </a:r>
            </a:p>
          </p:txBody>
        </p:sp>
        <p:sp>
          <p:nvSpPr>
            <p:cNvPr id="32" name="object 13">
              <a:extLst>
                <a:ext uri="{FF2B5EF4-FFF2-40B4-BE49-F238E27FC236}">
                  <a16:creationId xmlns:a16="http://schemas.microsoft.com/office/drawing/2014/main" id="{8DEC5377-0680-521D-CC98-56C5BA5C1F52}"/>
                </a:ext>
              </a:extLst>
            </p:cNvPr>
            <p:cNvSpPr txBox="1"/>
            <p:nvPr/>
          </p:nvSpPr>
          <p:spPr>
            <a:xfrm>
              <a:off x="8891286" y="1967632"/>
              <a:ext cx="2079263" cy="616096"/>
            </a:xfrm>
            <a:prstGeom prst="rect">
              <a:avLst/>
            </a:prstGeom>
          </p:spPr>
          <p:txBody>
            <a:bodyPr vert="horz" wrap="square" lIns="0" tIns="73660" rIns="0" bIns="0" rtlCol="0">
              <a:spAutoFit/>
            </a:bodyPr>
            <a:lstStyle/>
            <a:p>
              <a:pPr>
                <a:lnSpc>
                  <a:spcPts val="1500"/>
                </a:lnSpc>
              </a:pPr>
              <a:endParaRPr lang="en-US" sz="1050" i="1" dirty="0">
                <a:solidFill>
                  <a:schemeClr val="tx1">
                    <a:lumMod val="75000"/>
                    <a:lumOff val="25000"/>
                  </a:schemeClr>
                </a:solidFill>
                <a:effectLst/>
                <a:latin typeface="Montserrat" pitchFamily="2" charset="77"/>
              </a:endParaRPr>
            </a:p>
            <a:p>
              <a:pPr>
                <a:lnSpc>
                  <a:spcPts val="1700"/>
                </a:lnSpc>
                <a:spcBef>
                  <a:spcPts val="1200"/>
                </a:spcBef>
                <a:spcAft>
                  <a:spcPts val="200"/>
                </a:spcAft>
              </a:pPr>
              <a:endParaRPr lang="en-US" sz="1050" i="1" dirty="0">
                <a:solidFill>
                  <a:schemeClr val="tx1">
                    <a:lumMod val="75000"/>
                    <a:lumOff val="25000"/>
                  </a:schemeClr>
                </a:solidFill>
                <a:latin typeface="Montserrat" pitchFamily="2" charset="77"/>
              </a:endParaRPr>
            </a:p>
          </p:txBody>
        </p:sp>
        <p:sp>
          <p:nvSpPr>
            <p:cNvPr id="33" name="object 13">
              <a:extLst>
                <a:ext uri="{FF2B5EF4-FFF2-40B4-BE49-F238E27FC236}">
                  <a16:creationId xmlns:a16="http://schemas.microsoft.com/office/drawing/2014/main" id="{E4635971-3166-0BFC-DF7B-1077CAE947B5}"/>
                </a:ext>
              </a:extLst>
            </p:cNvPr>
            <p:cNvSpPr txBox="1"/>
            <p:nvPr/>
          </p:nvSpPr>
          <p:spPr>
            <a:xfrm>
              <a:off x="13119261" y="1967632"/>
              <a:ext cx="2078065" cy="251928"/>
            </a:xfrm>
            <a:prstGeom prst="rect">
              <a:avLst/>
            </a:prstGeom>
          </p:spPr>
          <p:txBody>
            <a:bodyPr vert="horz" wrap="square" lIns="0" tIns="73660" rIns="0" bIns="0" rtlCol="0">
              <a:spAutoFit/>
            </a:bodyPr>
            <a:lstStyle/>
            <a:p>
              <a:pPr>
                <a:lnSpc>
                  <a:spcPts val="1500"/>
                </a:lnSpc>
              </a:pPr>
              <a:endParaRPr lang="en-US" sz="1050" i="1" dirty="0">
                <a:solidFill>
                  <a:schemeClr val="tx1">
                    <a:lumMod val="75000"/>
                    <a:lumOff val="25000"/>
                  </a:schemeClr>
                </a:solidFill>
                <a:latin typeface="Montserrat" pitchFamily="2" charset="77"/>
              </a:endParaRPr>
            </a:p>
          </p:txBody>
        </p:sp>
        <p:sp>
          <p:nvSpPr>
            <p:cNvPr id="35" name="object 17">
              <a:extLst>
                <a:ext uri="{FF2B5EF4-FFF2-40B4-BE49-F238E27FC236}">
                  <a16:creationId xmlns:a16="http://schemas.microsoft.com/office/drawing/2014/main" id="{FB76D9A5-3CCA-CEDD-8F48-E270128858DC}"/>
                </a:ext>
              </a:extLst>
            </p:cNvPr>
            <p:cNvSpPr txBox="1"/>
            <p:nvPr/>
          </p:nvSpPr>
          <p:spPr>
            <a:xfrm>
              <a:off x="10970343" y="1850598"/>
              <a:ext cx="2005107" cy="887385"/>
            </a:xfrm>
            <a:prstGeom prst="rect">
              <a:avLst/>
            </a:prstGeom>
          </p:spPr>
          <p:txBody>
            <a:bodyPr vert="horz" wrap="square" lIns="0" tIns="73660" rIns="0" bIns="0" rtlCol="0">
              <a:spAutoFit/>
            </a:bodyPr>
            <a:lstStyle/>
            <a:p>
              <a:pPr marL="12700" marR="0" lvl="0" indent="0" algn="l" defTabSz="1341150" rtl="0" eaLnBrk="1" fontAlgn="auto" latinLnBrk="0" hangingPunct="1">
                <a:lnSpc>
                  <a:spcPct val="100000"/>
                </a:lnSpc>
                <a:spcBef>
                  <a:spcPts val="400"/>
                </a:spcBef>
                <a:spcAft>
                  <a:spcPts val="0"/>
                </a:spcAft>
                <a:buClrTx/>
                <a:buSzTx/>
                <a:buFontTx/>
                <a:buNone/>
                <a:tabLst/>
                <a:defRPr/>
              </a:pPr>
              <a:endParaRPr kumimoji="0" lang="en-US" sz="1600" b="0" i="0" u="none" strike="noStrike" kern="1200" cap="none" spc="0" normalizeH="0" baseline="0" noProof="0" dirty="0">
                <a:ln>
                  <a:noFill/>
                </a:ln>
                <a:solidFill>
                  <a:srgbClr val="00989C"/>
                </a:solidFill>
                <a:effectLst/>
                <a:uLnTx/>
                <a:uFillTx/>
                <a:latin typeface="Barlow Condensed"/>
                <a:ea typeface="+mn-ea"/>
                <a:cs typeface="+mn-cs"/>
              </a:endParaRPr>
            </a:p>
            <a:p>
              <a:pPr>
                <a:lnSpc>
                  <a:spcPts val="1700"/>
                </a:lnSpc>
                <a:spcBef>
                  <a:spcPts val="1200"/>
                </a:spcBef>
                <a:spcAft>
                  <a:spcPts val="200"/>
                </a:spcAft>
              </a:pPr>
              <a:br>
                <a:rPr lang="en-US" sz="1050" i="1" dirty="0">
                  <a:solidFill>
                    <a:schemeClr val="tx1">
                      <a:lumMod val="75000"/>
                      <a:lumOff val="25000"/>
                    </a:schemeClr>
                  </a:solidFill>
                  <a:effectLst/>
                  <a:latin typeface="Montserrat" pitchFamily="2" charset="77"/>
                </a:rPr>
              </a:br>
              <a:endParaRPr lang="en-US" sz="1050" i="1" dirty="0">
                <a:solidFill>
                  <a:schemeClr val="tx1">
                    <a:lumMod val="75000"/>
                    <a:lumOff val="25000"/>
                  </a:schemeClr>
                </a:solidFill>
                <a:effectLst/>
                <a:latin typeface="Montserrat" pitchFamily="2" charset="77"/>
              </a:endParaRPr>
            </a:p>
          </p:txBody>
        </p:sp>
        <p:sp>
          <p:nvSpPr>
            <p:cNvPr id="36" name="object 17">
              <a:extLst>
                <a:ext uri="{FF2B5EF4-FFF2-40B4-BE49-F238E27FC236}">
                  <a16:creationId xmlns:a16="http://schemas.microsoft.com/office/drawing/2014/main" id="{7FC72914-BA87-396B-97FF-96BB0CF19CA9}"/>
                </a:ext>
              </a:extLst>
            </p:cNvPr>
            <p:cNvSpPr txBox="1"/>
            <p:nvPr/>
          </p:nvSpPr>
          <p:spPr>
            <a:xfrm>
              <a:off x="4607968" y="1967386"/>
              <a:ext cx="1978051" cy="5895362"/>
            </a:xfrm>
            <a:prstGeom prst="rect">
              <a:avLst/>
            </a:prstGeom>
          </p:spPr>
          <p:txBody>
            <a:bodyPr vert="horz" wrap="square" lIns="0" tIns="73660" rIns="0" bIns="0" rtlCol="0">
              <a:spAutoFit/>
            </a:bodyPr>
            <a:lstStyle/>
            <a:p>
              <a:pPr>
                <a:lnSpc>
                  <a:spcPts val="1700"/>
                </a:lnSpc>
                <a:spcBef>
                  <a:spcPts val="1200"/>
                </a:spcBef>
                <a:spcAft>
                  <a:spcPts val="200"/>
                </a:spcAft>
              </a:pPr>
              <a:r>
                <a:rPr lang="en-US" sz="1400" dirty="0">
                  <a:solidFill>
                    <a:schemeClr val="tx1">
                      <a:lumMod val="75000"/>
                      <a:lumOff val="25000"/>
                    </a:schemeClr>
                  </a:solidFill>
                  <a:latin typeface="Barlow Condensed Medium" pitchFamily="2" charset="77"/>
                </a:rPr>
                <a:t>TUESDAYS | 4:00 PM – 5:00 PM</a:t>
              </a:r>
            </a:p>
            <a:p>
              <a:pPr marL="0" marR="0" lvl="0" indent="0" defTabSz="914400" eaLnBrk="1" fontAlgn="auto" latinLnBrk="0" hangingPunct="1">
                <a:lnSpc>
                  <a:spcPts val="1500"/>
                </a:lnSpc>
                <a:spcBef>
                  <a:spcPts val="0"/>
                </a:spcBef>
                <a:spcAft>
                  <a:spcPts val="0"/>
                </a:spcAft>
                <a:buClrTx/>
                <a:buSzTx/>
                <a:buFontTx/>
                <a:buNone/>
                <a:tabLst/>
                <a:defRPr/>
              </a:pPr>
              <a:r>
                <a:rPr kumimoji="0" lang="en-US" sz="1050" b="1" i="0" u="none" strike="noStrike" kern="0" cap="none" spc="0" normalizeH="0" baseline="0" noProof="0" dirty="0">
                  <a:ln>
                    <a:noFill/>
                  </a:ln>
                  <a:solidFill>
                    <a:prstClr val="black">
                      <a:lumMod val="75000"/>
                      <a:lumOff val="25000"/>
                    </a:prstClr>
                  </a:solidFill>
                  <a:effectLst/>
                  <a:uLnTx/>
                  <a:uFillTx/>
                  <a:latin typeface="Montserrat" pitchFamily="2" charset="77"/>
                </a:rPr>
                <a:t>Weekly GM Forum </a:t>
              </a:r>
              <a:r>
                <a:rPr kumimoji="0" lang="en-US" sz="1050" b="0" i="0" u="none" strike="noStrike" kern="0" cap="none" spc="0" normalizeH="0" baseline="0" noProof="0" dirty="0">
                  <a:ln>
                    <a:noFill/>
                  </a:ln>
                  <a:solidFill>
                    <a:prstClr val="black">
                      <a:lumMod val="75000"/>
                      <a:lumOff val="25000"/>
                    </a:prstClr>
                  </a:solidFill>
                  <a:effectLst/>
                  <a:uLnTx/>
                  <a:uFillTx/>
                  <a:latin typeface="Montserrat" pitchFamily="2" charset="77"/>
                </a:rPr>
                <a:t>– </a:t>
              </a:r>
              <a:r>
                <a:rPr kumimoji="0" lang="en-US" sz="1000" b="0" i="0" u="none" strike="noStrike" kern="0" cap="none" spc="0" normalizeH="0" baseline="0" noProof="0" dirty="0">
                  <a:ln>
                    <a:noFill/>
                  </a:ln>
                  <a:solidFill>
                    <a:prstClr val="black">
                      <a:lumMod val="75000"/>
                      <a:lumOff val="25000"/>
                    </a:prstClr>
                  </a:solidFill>
                  <a:effectLst/>
                  <a:uLnTx/>
                  <a:uFillTx/>
                  <a:latin typeface="Montserrat" pitchFamily="2" charset="77"/>
                </a:rPr>
                <a:t>Become more acquainted with our property and discuss Residences business while meeting other owners and guests. </a:t>
              </a:r>
              <a:br>
                <a:rPr kumimoji="0" lang="en-US" sz="1000" b="0" i="0" u="none" strike="noStrike" kern="0" cap="none" spc="0" normalizeH="0" baseline="0" noProof="0" dirty="0">
                  <a:ln>
                    <a:noFill/>
                  </a:ln>
                  <a:solidFill>
                    <a:prstClr val="black">
                      <a:lumMod val="75000"/>
                      <a:lumOff val="25000"/>
                    </a:prstClr>
                  </a:solidFill>
                  <a:effectLst/>
                  <a:uLnTx/>
                  <a:uFillTx/>
                  <a:latin typeface="Montserrat" pitchFamily="2" charset="77"/>
                </a:rPr>
              </a:br>
              <a:r>
                <a:rPr kumimoji="0" lang="en-US" sz="1000" b="0" i="1" u="none" strike="noStrike" kern="0" cap="none" spc="0" normalizeH="0" baseline="0" noProof="0" dirty="0">
                  <a:ln>
                    <a:noFill/>
                  </a:ln>
                  <a:solidFill>
                    <a:prstClr val="black">
                      <a:lumMod val="75000"/>
                      <a:lumOff val="25000"/>
                    </a:prstClr>
                  </a:solidFill>
                  <a:effectLst/>
                  <a:uLnTx/>
                  <a:uFillTx/>
                  <a:latin typeface="Montserrat" pitchFamily="2" charset="77"/>
                </a:rPr>
                <a:t>Residence Office</a:t>
              </a:r>
              <a:endParaRPr lang="en-US" sz="1050" i="1" dirty="0">
                <a:solidFill>
                  <a:schemeClr val="tx1">
                    <a:lumMod val="75000"/>
                    <a:lumOff val="25000"/>
                  </a:schemeClr>
                </a:solidFill>
                <a:effectLst/>
                <a:latin typeface="Montserrat" pitchFamily="2" charset="77"/>
              </a:endParaRPr>
            </a:p>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rPr>
                <a:t>TUESDAYS | 5:00 PM – 8:00 PM</a:t>
              </a:r>
            </a:p>
            <a:p>
              <a:pPr marL="0" marR="0" lvl="0" indent="0" defTabSz="914400" eaLnBrk="1" fontAlgn="auto" latinLnBrk="0" hangingPunct="1">
                <a:lnSpc>
                  <a:spcPts val="1500"/>
                </a:lnSpc>
                <a:spcBef>
                  <a:spcPts val="0"/>
                </a:spcBef>
                <a:spcAft>
                  <a:spcPts val="0"/>
                </a:spcAft>
                <a:buClrTx/>
                <a:buSzTx/>
                <a:buFontTx/>
                <a:buNone/>
                <a:tabLst/>
                <a:defRPr/>
              </a:pPr>
              <a:r>
                <a:rPr kumimoji="0" lang="en-US" sz="1050" b="1" i="0" u="none" strike="noStrike" kern="0" cap="none" spc="0" normalizeH="0" baseline="0" noProof="0" dirty="0">
                  <a:ln>
                    <a:noFill/>
                  </a:ln>
                  <a:solidFill>
                    <a:prstClr val="black">
                      <a:lumMod val="75000"/>
                      <a:lumOff val="25000"/>
                    </a:prstClr>
                  </a:solidFill>
                  <a:effectLst/>
                  <a:uLnTx/>
                  <a:uFillTx/>
                  <a:latin typeface="Montserrat" pitchFamily="2" charset="77"/>
                </a:rPr>
                <a:t>Roast Smore’s </a:t>
              </a:r>
              <a:r>
                <a:rPr kumimoji="0" lang="en-US" sz="1050" b="0" i="0" u="none" strike="noStrike" kern="0" cap="none" spc="0" normalizeH="0" baseline="0" noProof="0" dirty="0">
                  <a:ln>
                    <a:noFill/>
                  </a:ln>
                  <a:solidFill>
                    <a:prstClr val="black">
                      <a:lumMod val="75000"/>
                      <a:lumOff val="25000"/>
                    </a:prstClr>
                  </a:solidFill>
                  <a:effectLst/>
                  <a:uLnTx/>
                  <a:uFillTx/>
                  <a:latin typeface="Montserrat" pitchFamily="2" charset="77"/>
                </a:rPr>
                <a:t>– </a:t>
              </a:r>
              <a:r>
                <a:rPr lang="en-US" sz="1000" dirty="0">
                  <a:solidFill>
                    <a:prstClr val="black">
                      <a:lumMod val="75000"/>
                      <a:lumOff val="25000"/>
                    </a:prstClr>
                  </a:solidFill>
                  <a:latin typeface="Montserrat" pitchFamily="2" charset="77"/>
                </a:rPr>
                <a:t>Stop by the hotel front desk to request your smore's kits. When you are ready head to the fire pits and get to </a:t>
              </a:r>
              <a:r>
                <a:rPr lang="en-US" sz="1000" dirty="0" err="1">
                  <a:solidFill>
                    <a:prstClr val="black">
                      <a:lumMod val="75000"/>
                      <a:lumOff val="25000"/>
                    </a:prstClr>
                  </a:solidFill>
                  <a:latin typeface="Montserrat" pitchFamily="2" charset="77"/>
                </a:rPr>
                <a:t>roastin</a:t>
              </a:r>
              <a:r>
                <a:rPr lang="en-US" sz="1000" dirty="0">
                  <a:solidFill>
                    <a:prstClr val="black">
                      <a:lumMod val="75000"/>
                      <a:lumOff val="25000"/>
                    </a:prstClr>
                  </a:solidFill>
                  <a:latin typeface="Montserrat" pitchFamily="2" charset="77"/>
                </a:rPr>
                <a:t>’!</a:t>
              </a:r>
              <a:br>
                <a:rPr lang="en-US" sz="1000" dirty="0">
                  <a:solidFill>
                    <a:prstClr val="black">
                      <a:lumMod val="75000"/>
                      <a:lumOff val="25000"/>
                    </a:prstClr>
                  </a:solidFill>
                  <a:latin typeface="Montserrat" pitchFamily="2" charset="77"/>
                </a:rPr>
              </a:br>
              <a:r>
                <a:rPr lang="en-US" sz="1000" i="1" dirty="0">
                  <a:solidFill>
                    <a:prstClr val="black">
                      <a:lumMod val="75000"/>
                      <a:lumOff val="25000"/>
                    </a:prstClr>
                  </a:solidFill>
                  <a:latin typeface="Montserrat" pitchFamily="2" charset="77"/>
                </a:rPr>
                <a:t>Park Hyatt Front Desk</a:t>
              </a:r>
            </a:p>
            <a:p>
              <a:pPr marL="0" marR="0" lvl="0" indent="0" defTabSz="914400" eaLnBrk="1" fontAlgn="auto" latinLnBrk="0" hangingPunct="1">
                <a:lnSpc>
                  <a:spcPts val="1700"/>
                </a:lnSpc>
                <a:spcBef>
                  <a:spcPts val="1200"/>
                </a:spcBef>
                <a:spcAft>
                  <a:spcPts val="200"/>
                </a:spcAft>
                <a:buClrTx/>
                <a:buSzTx/>
                <a:buFontTx/>
                <a:buNone/>
                <a:tabLst/>
                <a:defRPr/>
              </a:pPr>
              <a:r>
                <a:rPr lang="en-US" sz="1400" dirty="0">
                  <a:solidFill>
                    <a:prstClr val="black">
                      <a:lumMod val="75000"/>
                      <a:lumOff val="25000"/>
                    </a:prstClr>
                  </a:solidFill>
                  <a:latin typeface="Barlow Condensed Medium" pitchFamily="2" charset="77"/>
                </a:rPr>
                <a:t>APRIL 9</a:t>
              </a:r>
              <a:r>
                <a:rPr lang="en-US" sz="1400" baseline="30000" dirty="0">
                  <a:solidFill>
                    <a:prstClr val="black">
                      <a:lumMod val="75000"/>
                      <a:lumOff val="25000"/>
                    </a:prstClr>
                  </a:solidFill>
                  <a:latin typeface="Barlow Condensed Medium" pitchFamily="2" charset="77"/>
                </a:rPr>
                <a:t>TH</a:t>
              </a:r>
              <a:r>
                <a:rPr lang="en-US" sz="1400" dirty="0">
                  <a:solidFill>
                    <a:prstClr val="black">
                      <a:lumMod val="75000"/>
                      <a:lumOff val="25000"/>
                    </a:prstClr>
                  </a:solidFill>
                  <a:latin typeface="Barlow Condensed Medium" pitchFamily="2" charset="77"/>
                </a:rPr>
                <a:t> | 7:00 PM</a:t>
              </a:r>
              <a:endPar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lang="en-US" sz="1050" b="1" dirty="0">
                  <a:solidFill>
                    <a:prstClr val="black">
                      <a:lumMod val="75000"/>
                      <a:lumOff val="25000"/>
                    </a:prstClr>
                  </a:solidFill>
                  <a:latin typeface="Montserrat" pitchFamily="2" charset="77"/>
                </a:rPr>
                <a:t>TOTO</a:t>
              </a:r>
              <a:r>
                <a:rPr kumimoji="0" lang="en-US" sz="1050" b="0" i="0" u="none" strike="noStrike" kern="0" cap="none" spc="0" normalizeH="0" baseline="0" noProof="0" dirty="0">
                  <a:ln>
                    <a:noFill/>
                  </a:ln>
                  <a:solidFill>
                    <a:prstClr val="black">
                      <a:lumMod val="75000"/>
                      <a:lumOff val="25000"/>
                    </a:prstClr>
                  </a:solidFill>
                  <a:effectLst/>
                  <a:uLnTx/>
                  <a:uFillTx/>
                  <a:latin typeface="Montserrat" pitchFamily="2" charset="77"/>
                </a:rPr>
                <a:t>– </a:t>
              </a:r>
              <a:r>
                <a:rPr lang="en-US" sz="1000" dirty="0">
                  <a:solidFill>
                    <a:prstClr val="black">
                      <a:lumMod val="75000"/>
                      <a:lumOff val="25000"/>
                    </a:prstClr>
                  </a:solidFill>
                  <a:latin typeface="Montserrat" pitchFamily="2" charset="77"/>
                </a:rPr>
                <a:t>Historically, few ensembles in the history of recorded music have individually or collectively had a larger imprint on pop culture than the members of TOTO.  </a:t>
              </a:r>
              <a:endParaRPr lang="en-US" sz="1000" i="1" dirty="0">
                <a:solidFill>
                  <a:srgbClr val="4C4C4C"/>
                </a:solidFill>
                <a:latin typeface="Prompt" panose="00000500000000000000" pitchFamily="2" charset="-34"/>
                <a:cs typeface="Prompt" panose="00000500000000000000" pitchFamily="2" charset="-34"/>
              </a:endParaRPr>
            </a:p>
            <a:p>
              <a:pPr>
                <a:lnSpc>
                  <a:spcPts val="1500"/>
                </a:lnSpc>
                <a:defRPr/>
              </a:pPr>
              <a:r>
                <a:rPr lang="en-US" sz="1000" i="1" dirty="0" err="1">
                  <a:solidFill>
                    <a:prstClr val="black">
                      <a:lumMod val="75000"/>
                      <a:lumOff val="25000"/>
                    </a:prstClr>
                  </a:solidFill>
                  <a:latin typeface="Montserrat" pitchFamily="2" charset="77"/>
                </a:rPr>
                <a:t>Vilar</a:t>
              </a:r>
              <a:r>
                <a:rPr lang="en-US" sz="1000" i="1" dirty="0">
                  <a:solidFill>
                    <a:prstClr val="black">
                      <a:lumMod val="75000"/>
                      <a:lumOff val="25000"/>
                    </a:prstClr>
                  </a:solidFill>
                  <a:latin typeface="Montserrat" pitchFamily="2" charset="77"/>
                </a:rPr>
                <a:t> Performing Arts Center</a:t>
              </a:r>
            </a:p>
            <a:p>
              <a:pPr marL="0" marR="0" lvl="0" indent="0" defTabSz="914400" eaLnBrk="1" fontAlgn="auto" latinLnBrk="0" hangingPunct="1">
                <a:lnSpc>
                  <a:spcPts val="1500"/>
                </a:lnSpc>
                <a:spcBef>
                  <a:spcPts val="0"/>
                </a:spcBef>
                <a:spcAft>
                  <a:spcPts val="0"/>
                </a:spcAft>
                <a:buClrTx/>
                <a:buSzTx/>
                <a:buFontTx/>
                <a:buNone/>
                <a:tabLst/>
                <a:defRPr/>
              </a:pPr>
              <a:endParaRPr lang="en-US" sz="1000" i="1" dirty="0">
                <a:solidFill>
                  <a:prstClr val="black">
                    <a:lumMod val="75000"/>
                    <a:lumOff val="25000"/>
                  </a:prstClr>
                </a:solidFill>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endParaRPr kumimoji="0" lang="en-US" sz="1000" b="0" i="1"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endParaRPr lang="en-US" sz="1000" i="1" dirty="0">
                <a:solidFill>
                  <a:prstClr val="black">
                    <a:lumMod val="75000"/>
                    <a:lumOff val="25000"/>
                  </a:prstClr>
                </a:solidFill>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endParaRPr lang="en-US" sz="1000" i="1" dirty="0">
                <a:solidFill>
                  <a:prstClr val="black">
                    <a:lumMod val="75000"/>
                    <a:lumOff val="25000"/>
                  </a:prstClr>
                </a:solidFill>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endParaRPr lang="en-US" sz="1000" i="1" dirty="0">
                <a:solidFill>
                  <a:prstClr val="black">
                    <a:lumMod val="75000"/>
                    <a:lumOff val="25000"/>
                  </a:prstClr>
                </a:solidFill>
                <a:latin typeface="Montserrat" pitchFamily="2" charset="77"/>
              </a:endParaRPr>
            </a:p>
          </p:txBody>
        </p:sp>
      </p:grpSp>
      <p:sp>
        <p:nvSpPr>
          <p:cNvPr id="54" name="object 77">
            <a:extLst>
              <a:ext uri="{FF2B5EF4-FFF2-40B4-BE49-F238E27FC236}">
                <a16:creationId xmlns:a16="http://schemas.microsoft.com/office/drawing/2014/main" id="{006E1CAD-47D6-4C9B-9D7E-F377D3E32490}"/>
              </a:ext>
            </a:extLst>
          </p:cNvPr>
          <p:cNvSpPr>
            <a:spLocks noGrp="1" noRot="1" noMove="1" noResize="1" noEditPoints="1" noAdjustHandles="1" noChangeArrowheads="1" noChangeShapeType="1"/>
          </p:cNvSpPr>
          <p:nvPr/>
        </p:nvSpPr>
        <p:spPr>
          <a:xfrm>
            <a:off x="342899" y="8321040"/>
            <a:ext cx="14859001" cy="1426464"/>
          </a:xfrm>
          <a:custGeom>
            <a:avLst/>
            <a:gdLst/>
            <a:ahLst/>
            <a:cxnLst/>
            <a:rect l="l" t="t" r="r" b="b"/>
            <a:pathLst>
              <a:path w="14627225" h="1143000">
                <a:moveTo>
                  <a:pt x="14627225" y="0"/>
                </a:moveTo>
                <a:lnTo>
                  <a:pt x="0" y="0"/>
                </a:lnTo>
                <a:lnTo>
                  <a:pt x="0" y="1143000"/>
                </a:lnTo>
                <a:lnTo>
                  <a:pt x="14627225" y="1143000"/>
                </a:lnTo>
                <a:lnTo>
                  <a:pt x="14627225" y="0"/>
                </a:lnTo>
                <a:close/>
              </a:path>
            </a:pathLst>
          </a:custGeom>
          <a:solidFill>
            <a:srgbClr val="4C4D4E"/>
          </a:solidFill>
        </p:spPr>
        <p:txBody>
          <a:bodyPr wrap="square" lIns="0" tIns="0" rIns="0" bIns="0" rtlCol="0"/>
          <a:lstStyle/>
          <a:p>
            <a:endParaRPr dirty="0"/>
          </a:p>
        </p:txBody>
      </p:sp>
      <p:sp>
        <p:nvSpPr>
          <p:cNvPr id="2" name="TextBox 1">
            <a:extLst>
              <a:ext uri="{FF2B5EF4-FFF2-40B4-BE49-F238E27FC236}">
                <a16:creationId xmlns:a16="http://schemas.microsoft.com/office/drawing/2014/main" id="{DA591C73-C559-0FE6-7D81-12CFC316F588}"/>
              </a:ext>
            </a:extLst>
          </p:cNvPr>
          <p:cNvSpPr txBox="1">
            <a:spLocks noGrp="1" noRot="1" noMove="1" noResize="1" noEditPoints="1" noAdjustHandles="1" noChangeArrowheads="1" noChangeShapeType="1"/>
          </p:cNvSpPr>
          <p:nvPr/>
        </p:nvSpPr>
        <p:spPr>
          <a:xfrm>
            <a:off x="342899" y="8128131"/>
            <a:ext cx="14854428" cy="215444"/>
          </a:xfrm>
          <a:prstGeom prst="rect">
            <a:avLst/>
          </a:prstGeom>
          <a:noFill/>
        </p:spPr>
        <p:txBody>
          <a:bodyPr wrap="square" rtlCol="0">
            <a:spAutoFit/>
          </a:bodyPr>
          <a:lstStyle/>
          <a:p>
            <a:pPr algn="ctr"/>
            <a:r>
              <a:rPr lang="en-US" sz="800" b="1" dirty="0">
                <a:solidFill>
                  <a:schemeClr val="tx1">
                    <a:lumMod val="50000"/>
                    <a:lumOff val="50000"/>
                  </a:schemeClr>
                </a:solidFill>
                <a:effectLst/>
                <a:latin typeface="Montserrat SemiBold" pitchFamily="2" charset="77"/>
              </a:rPr>
              <a:t>Must be 21+ to consume or purchase alcohol at events.</a:t>
            </a:r>
            <a:endParaRPr lang="en-US" sz="800" b="1" dirty="0">
              <a:solidFill>
                <a:schemeClr val="tx1">
                  <a:lumMod val="50000"/>
                  <a:lumOff val="50000"/>
                </a:schemeClr>
              </a:solidFill>
              <a:latin typeface="Montserrat SemiBold" pitchFamily="2" charset="77"/>
            </a:endParaRPr>
          </a:p>
        </p:txBody>
      </p:sp>
      <p:sp>
        <p:nvSpPr>
          <p:cNvPr id="61" name="object 80">
            <a:extLst>
              <a:ext uri="{FF2B5EF4-FFF2-40B4-BE49-F238E27FC236}">
                <a16:creationId xmlns:a16="http://schemas.microsoft.com/office/drawing/2014/main" id="{135E6A32-1517-2860-923F-6C5FC7C5DA30}"/>
              </a:ext>
            </a:extLst>
          </p:cNvPr>
          <p:cNvSpPr txBox="1"/>
          <p:nvPr/>
        </p:nvSpPr>
        <p:spPr>
          <a:xfrm>
            <a:off x="3711509" y="8458200"/>
            <a:ext cx="2633472" cy="1157753"/>
          </a:xfrm>
          <a:prstGeom prst="rect">
            <a:avLst/>
          </a:prstGeom>
        </p:spPr>
        <p:txBody>
          <a:bodyPr vert="horz" wrap="square" lIns="0" tIns="12700" rIns="0" bIns="0" rtlCol="0">
            <a:spAutoFit/>
          </a:bodyPr>
          <a:lstStyle/>
          <a:p>
            <a:pPr marR="5080" algn="l" defTabSz="457200" rtl="0">
              <a:lnSpc>
                <a:spcPct val="114599"/>
              </a:lnSpc>
              <a:spcBef>
                <a:spcPts val="100"/>
              </a:spcBef>
              <a:defRPr/>
            </a:pPr>
            <a:r>
              <a:rPr lang="en-US" sz="1200" b="1" kern="1200" dirty="0">
                <a:solidFill>
                  <a:schemeClr val="bg1"/>
                </a:solidFill>
                <a:latin typeface="Montserrat SemiBold" pitchFamily="2" charset="77"/>
                <a:ea typeface="+mn-ea"/>
                <a:cs typeface="Calibri"/>
              </a:rPr>
              <a:t>Food &amp; Beverage</a:t>
            </a:r>
          </a:p>
          <a:p>
            <a:pPr marR="5080" algn="l" defTabSz="457200" rtl="0">
              <a:lnSpc>
                <a:spcPts val="1400"/>
              </a:lnSpc>
              <a:spcBef>
                <a:spcPts val="100"/>
              </a:spcBef>
              <a:defRPr/>
            </a:pPr>
            <a:r>
              <a:rPr lang="en-US" sz="1050" dirty="0">
                <a:solidFill>
                  <a:srgbClr val="FFFFFF"/>
                </a:solidFill>
                <a:latin typeface="Montserrat" pitchFamily="2" charset="77"/>
                <a:cs typeface="Calibri"/>
              </a:rPr>
              <a:t>8100 Mountainside Bar &amp; Grill:  Open for Breakfast, Lunch, and Dinner  </a:t>
            </a:r>
          </a:p>
          <a:p>
            <a:pPr marR="5080" algn="l" defTabSz="457200" rtl="0">
              <a:lnSpc>
                <a:spcPts val="1400"/>
              </a:lnSpc>
              <a:spcBef>
                <a:spcPts val="100"/>
              </a:spcBef>
              <a:defRPr/>
            </a:pPr>
            <a:r>
              <a:rPr lang="en-US" sz="1050" dirty="0">
                <a:solidFill>
                  <a:srgbClr val="FFFFFF"/>
                </a:solidFill>
                <a:latin typeface="Montserrat" pitchFamily="2" charset="77"/>
                <a:cs typeface="Calibri"/>
              </a:rPr>
              <a:t>Brass Bear Bar: 4PM – 9PM</a:t>
            </a:r>
          </a:p>
          <a:p>
            <a:pPr marR="5080" algn="l" defTabSz="457200" rtl="0">
              <a:lnSpc>
                <a:spcPts val="1400"/>
              </a:lnSpc>
              <a:spcBef>
                <a:spcPts val="100"/>
              </a:spcBef>
              <a:defRPr/>
            </a:pPr>
            <a:r>
              <a:rPr lang="en-US" sz="1050" dirty="0">
                <a:solidFill>
                  <a:srgbClr val="FFFFFF"/>
                </a:solidFill>
                <a:latin typeface="Montserrat" pitchFamily="2" charset="77"/>
                <a:cs typeface="Calibri"/>
              </a:rPr>
              <a:t>Fall Line Mercantile: Open 24/7</a:t>
            </a:r>
          </a:p>
          <a:p>
            <a:pPr marR="5080" algn="l" defTabSz="457200" rtl="0">
              <a:lnSpc>
                <a:spcPts val="1400"/>
              </a:lnSpc>
              <a:spcBef>
                <a:spcPts val="100"/>
              </a:spcBef>
              <a:defRPr/>
            </a:pPr>
            <a:endParaRPr lang="en-US" sz="1050" dirty="0">
              <a:solidFill>
                <a:srgbClr val="FFFFFF"/>
              </a:solidFill>
              <a:latin typeface="Montserrat" pitchFamily="2" charset="77"/>
              <a:cs typeface="Calibri"/>
            </a:endParaRPr>
          </a:p>
        </p:txBody>
      </p:sp>
      <p:sp>
        <p:nvSpPr>
          <p:cNvPr id="62" name="object 81">
            <a:extLst>
              <a:ext uri="{FF2B5EF4-FFF2-40B4-BE49-F238E27FC236}">
                <a16:creationId xmlns:a16="http://schemas.microsoft.com/office/drawing/2014/main" id="{081DA202-B334-1D34-7FF0-66BE93D3AAC5}"/>
              </a:ext>
            </a:extLst>
          </p:cNvPr>
          <p:cNvSpPr txBox="1"/>
          <p:nvPr/>
        </p:nvSpPr>
        <p:spPr>
          <a:xfrm>
            <a:off x="6627491" y="8458200"/>
            <a:ext cx="2633472" cy="1144929"/>
          </a:xfrm>
          <a:prstGeom prst="rect">
            <a:avLst/>
          </a:prstGeom>
        </p:spPr>
        <p:txBody>
          <a:bodyPr vert="horz" wrap="square" lIns="0" tIns="12700" rIns="0" bIns="0" rtlCol="0">
            <a:spAutoFit/>
          </a:bodyPr>
          <a:lstStyle/>
          <a:p>
            <a:pPr marR="5080" algn="l" defTabSz="457200" rtl="0">
              <a:lnSpc>
                <a:spcPct val="114599"/>
              </a:lnSpc>
              <a:spcBef>
                <a:spcPts val="100"/>
              </a:spcBef>
              <a:defRPr/>
            </a:pPr>
            <a:r>
              <a:rPr lang="en-US" sz="1200" b="1" kern="1200" dirty="0">
                <a:solidFill>
                  <a:schemeClr val="bg1"/>
                </a:solidFill>
                <a:latin typeface="Montserrat SemiBold" pitchFamily="2" charset="77"/>
                <a:ea typeface="+mn-ea"/>
                <a:cs typeface="Calibri"/>
              </a:rPr>
              <a:t>Concierge</a:t>
            </a:r>
          </a:p>
          <a:p>
            <a:pPr marR="5080" algn="l" defTabSz="457200" rtl="0">
              <a:lnSpc>
                <a:spcPts val="1400"/>
              </a:lnSpc>
              <a:spcBef>
                <a:spcPts val="100"/>
              </a:spcBef>
              <a:defRPr/>
            </a:pPr>
            <a:r>
              <a:rPr lang="en-US" sz="1050" dirty="0">
                <a:solidFill>
                  <a:srgbClr val="FFFFFF"/>
                </a:solidFill>
                <a:latin typeface="Montserrat" pitchFamily="2" charset="77"/>
                <a:cs typeface="Calibri"/>
              </a:rPr>
              <a:t>Located right next to the residence office. The concierge can offer assistance in booking dining, activities, and transportation. </a:t>
            </a:r>
          </a:p>
          <a:p>
            <a:pPr marR="5080" algn="l" defTabSz="457200" rtl="0">
              <a:lnSpc>
                <a:spcPts val="1400"/>
              </a:lnSpc>
              <a:spcBef>
                <a:spcPts val="100"/>
              </a:spcBef>
              <a:defRPr/>
            </a:pPr>
            <a:endParaRPr lang="en-US" sz="1050" dirty="0">
              <a:solidFill>
                <a:srgbClr val="FFFFFF"/>
              </a:solidFill>
              <a:latin typeface="Montserrat" pitchFamily="2" charset="77"/>
              <a:cs typeface="Calibri"/>
            </a:endParaRPr>
          </a:p>
        </p:txBody>
      </p:sp>
      <p:sp>
        <p:nvSpPr>
          <p:cNvPr id="63" name="object 82">
            <a:extLst>
              <a:ext uri="{FF2B5EF4-FFF2-40B4-BE49-F238E27FC236}">
                <a16:creationId xmlns:a16="http://schemas.microsoft.com/office/drawing/2014/main" id="{E5D266A0-58D0-2A44-64F3-DD00FDA036E0}"/>
              </a:ext>
            </a:extLst>
          </p:cNvPr>
          <p:cNvSpPr txBox="1"/>
          <p:nvPr/>
        </p:nvSpPr>
        <p:spPr>
          <a:xfrm>
            <a:off x="12342492" y="8458200"/>
            <a:ext cx="2605569" cy="1633139"/>
          </a:xfrm>
          <a:prstGeom prst="rect">
            <a:avLst/>
          </a:prstGeom>
        </p:spPr>
        <p:txBody>
          <a:bodyPr vert="horz" wrap="square" lIns="0" tIns="12700" rIns="0" bIns="0" rtlCol="0">
            <a:spAutoFit/>
          </a:bodyPr>
          <a:lstStyle/>
          <a:p>
            <a:pPr marR="5080" algn="l" defTabSz="457200" rtl="0">
              <a:lnSpc>
                <a:spcPct val="114599"/>
              </a:lnSpc>
              <a:spcBef>
                <a:spcPts val="100"/>
              </a:spcBef>
              <a:defRPr/>
            </a:pPr>
            <a:r>
              <a:rPr lang="en-US" sz="1200" b="1" kern="1200" dirty="0">
                <a:solidFill>
                  <a:schemeClr val="bg1"/>
                </a:solidFill>
                <a:latin typeface="Montserrat SemiBold" pitchFamily="2" charset="77"/>
                <a:ea typeface="+mn-ea"/>
                <a:cs typeface="Calibri"/>
              </a:rPr>
              <a:t>Contact Front Desk</a:t>
            </a:r>
          </a:p>
          <a:p>
            <a:pPr marL="0" marR="5080" lvl="0" indent="0" algn="l" defTabSz="457200" rtl="0" eaLnBrk="1" fontAlgn="auto" latinLnBrk="0" hangingPunct="1">
              <a:lnSpc>
                <a:spcPct val="114599"/>
              </a:lnSpc>
              <a:spcBef>
                <a:spcPts val="100"/>
              </a:spcBef>
              <a:spcAft>
                <a:spcPts val="0"/>
              </a:spcAft>
              <a:buClrTx/>
              <a:buSzTx/>
              <a:buFontTx/>
              <a:buNone/>
              <a:tabLst/>
              <a:defRPr/>
            </a:pPr>
            <a:r>
              <a:rPr lang="en-US" sz="1050" dirty="0">
                <a:solidFill>
                  <a:srgbClr val="FFFFFF"/>
                </a:solidFill>
                <a:latin typeface="Montserrat" pitchFamily="2" charset="77"/>
                <a:cs typeface="Calibri"/>
              </a:rPr>
              <a:t>For questions or assistance, please contact the residence office at: EXT. 60</a:t>
            </a:r>
          </a:p>
          <a:p>
            <a:pPr marL="0" marR="5080" lvl="0" indent="0" algn="l" defTabSz="457200" rtl="0" eaLnBrk="1" fontAlgn="auto" latinLnBrk="0" hangingPunct="1">
              <a:lnSpc>
                <a:spcPct val="114599"/>
              </a:lnSpc>
              <a:spcBef>
                <a:spcPts val="100"/>
              </a:spcBef>
              <a:spcAft>
                <a:spcPts val="0"/>
              </a:spcAft>
              <a:buClrTx/>
              <a:buSzTx/>
              <a:buFontTx/>
              <a:buNone/>
              <a:tabLst/>
              <a:defRPr/>
            </a:pPr>
            <a:r>
              <a:rPr lang="en-US" sz="1050" dirty="0">
                <a:solidFill>
                  <a:srgbClr val="FFFFFF"/>
                </a:solidFill>
                <a:latin typeface="Montserrat" pitchFamily="2" charset="77"/>
                <a:cs typeface="Calibri"/>
              </a:rPr>
              <a:t>For questions or assistance when the residence office is closed, please contact the hotel front desk at EXT 50.</a:t>
            </a:r>
          </a:p>
          <a:p>
            <a:pPr marL="0" marR="5080" lvl="0" indent="0" algn="l" defTabSz="457200" rtl="0" eaLnBrk="1" fontAlgn="auto" latinLnBrk="0" hangingPunct="1">
              <a:lnSpc>
                <a:spcPct val="114599"/>
              </a:lnSpc>
              <a:spcBef>
                <a:spcPts val="100"/>
              </a:spcBef>
              <a:spcAft>
                <a:spcPts val="0"/>
              </a:spcAft>
              <a:buClrTx/>
              <a:buSzTx/>
              <a:buFontTx/>
              <a:buNone/>
              <a:tabLst/>
              <a:defRPr/>
            </a:pPr>
            <a:endParaRPr kumimoji="0" lang="en-US" sz="800" b="0" i="0" u="none" strike="noStrike" kern="1200" cap="none" spc="0" normalizeH="0" baseline="0" noProof="0" dirty="0">
              <a:ln>
                <a:noFill/>
              </a:ln>
              <a:solidFill>
                <a:srgbClr val="FFFFFF"/>
              </a:solidFill>
              <a:effectLst/>
              <a:uLnTx/>
              <a:uFillTx/>
              <a:latin typeface="Montserrat" pitchFamily="2" charset="77"/>
              <a:ea typeface="+mn-ea"/>
              <a:cs typeface="Calibri"/>
            </a:endParaRPr>
          </a:p>
          <a:p>
            <a:pPr marL="0" marR="5080" lvl="0" indent="0" algn="l" defTabSz="457200" rtl="0" eaLnBrk="1" fontAlgn="auto" latinLnBrk="0" hangingPunct="1">
              <a:lnSpc>
                <a:spcPct val="114599"/>
              </a:lnSpc>
              <a:spcBef>
                <a:spcPts val="100"/>
              </a:spcBef>
              <a:spcAft>
                <a:spcPts val="0"/>
              </a:spcAft>
              <a:buClrTx/>
              <a:buSzTx/>
              <a:buFontTx/>
              <a:buNone/>
              <a:tabLst/>
              <a:defRPr/>
            </a:pPr>
            <a:endParaRPr kumimoji="0" lang="en-US" sz="800" b="1" i="0" u="none" strike="noStrike" kern="1200" cap="none" spc="0" normalizeH="0" baseline="0" noProof="0" dirty="0">
              <a:ln>
                <a:noFill/>
              </a:ln>
              <a:solidFill>
                <a:srgbClr val="FFFFFF"/>
              </a:solidFill>
              <a:effectLst/>
              <a:uLnTx/>
              <a:uFillTx/>
              <a:latin typeface="Montserrat" pitchFamily="2" charset="77"/>
              <a:ea typeface="+mn-ea"/>
              <a:cs typeface="Calibri"/>
            </a:endParaRPr>
          </a:p>
          <a:p>
            <a:pPr marL="0" marR="5080" lvl="0" indent="0" algn="l" defTabSz="457200" rtl="0" eaLnBrk="1" fontAlgn="auto" latinLnBrk="0" hangingPunct="1">
              <a:lnSpc>
                <a:spcPct val="114599"/>
              </a:lnSpc>
              <a:spcBef>
                <a:spcPts val="100"/>
              </a:spcBef>
              <a:spcAft>
                <a:spcPts val="0"/>
              </a:spcAft>
              <a:buClrTx/>
              <a:buSzTx/>
              <a:buFontTx/>
              <a:buNone/>
              <a:tabLst/>
              <a:defRPr/>
            </a:pPr>
            <a:endParaRPr kumimoji="0" sz="800" b="0" i="0" u="none" strike="noStrike" kern="1200" cap="none" spc="0" normalizeH="0" baseline="0" noProof="0" dirty="0">
              <a:ln>
                <a:noFill/>
              </a:ln>
              <a:solidFill>
                <a:prstClr val="black"/>
              </a:solidFill>
              <a:effectLst/>
              <a:uLnTx/>
              <a:uFillTx/>
              <a:latin typeface="Montserrat" pitchFamily="2" charset="77"/>
              <a:ea typeface="+mn-ea"/>
              <a:cs typeface="Calibri"/>
            </a:endParaRPr>
          </a:p>
        </p:txBody>
      </p:sp>
      <p:sp>
        <p:nvSpPr>
          <p:cNvPr id="64" name="object 82">
            <a:extLst>
              <a:ext uri="{FF2B5EF4-FFF2-40B4-BE49-F238E27FC236}">
                <a16:creationId xmlns:a16="http://schemas.microsoft.com/office/drawing/2014/main" id="{600BF540-41AA-AC01-9AB0-DADF44E119D2}"/>
              </a:ext>
            </a:extLst>
          </p:cNvPr>
          <p:cNvSpPr txBox="1"/>
          <p:nvPr/>
        </p:nvSpPr>
        <p:spPr>
          <a:xfrm>
            <a:off x="685798" y="8458840"/>
            <a:ext cx="2743201" cy="1175386"/>
          </a:xfrm>
          <a:prstGeom prst="rect">
            <a:avLst/>
          </a:prstGeom>
        </p:spPr>
        <p:txBody>
          <a:bodyPr vert="horz" wrap="square" lIns="0" tIns="12700" rIns="0" bIns="0" rtlCol="0">
            <a:spAutoFit/>
          </a:bodyPr>
          <a:lstStyle/>
          <a:p>
            <a:pPr marL="0" marR="5080" lvl="0" indent="0" algn="l" defTabSz="457200" rtl="0" eaLnBrk="1" fontAlgn="auto" latinLnBrk="0" hangingPunct="1">
              <a:lnSpc>
                <a:spcPct val="114599"/>
              </a:lnSpc>
              <a:spcBef>
                <a:spcPts val="100"/>
              </a:spcBef>
              <a:spcAft>
                <a:spcPts val="0"/>
              </a:spcAft>
              <a:buClrTx/>
              <a:buSzTx/>
              <a:buFontTx/>
              <a:buNone/>
              <a:tabLst/>
              <a:defRPr/>
            </a:pPr>
            <a:r>
              <a:rPr kumimoji="0" lang="en-US" sz="1200" b="1" i="0" u="none" strike="noStrike" kern="1200" cap="none" spc="0" normalizeH="0" baseline="0" noProof="0" dirty="0">
                <a:ln>
                  <a:noFill/>
                </a:ln>
                <a:solidFill>
                  <a:schemeClr val="bg1"/>
                </a:solidFill>
                <a:effectLst/>
                <a:uLnTx/>
                <a:uFillTx/>
                <a:latin typeface="Montserrat SemiBold" pitchFamily="2" charset="77"/>
                <a:ea typeface="+mn-ea"/>
                <a:cs typeface="Calibri"/>
              </a:rPr>
              <a:t>Hours of Operation</a:t>
            </a:r>
          </a:p>
          <a:p>
            <a:pPr marL="0" marR="5080" lvl="0" indent="0" algn="l" defTabSz="457200" rtl="0" eaLnBrk="1" fontAlgn="auto" latinLnBrk="0" hangingPunct="1">
              <a:lnSpc>
                <a:spcPts val="1400"/>
              </a:lnSpc>
              <a:spcBef>
                <a:spcPts val="100"/>
              </a:spcBef>
              <a:spcAft>
                <a:spcPts val="0"/>
              </a:spcAft>
              <a:buClrTx/>
              <a:buSzTx/>
              <a:buFontTx/>
              <a:buNone/>
              <a:tabLst/>
              <a:defRPr/>
            </a:pPr>
            <a:r>
              <a:rPr lang="en-US" sz="1050" dirty="0">
                <a:solidFill>
                  <a:srgbClr val="FFFFFF"/>
                </a:solidFill>
                <a:latin typeface="Montserrat" pitchFamily="2" charset="77"/>
                <a:cs typeface="Calibri"/>
              </a:rPr>
              <a:t>Pool Hours: 6AM-10PM</a:t>
            </a:r>
          </a:p>
          <a:p>
            <a:pPr marL="0" marR="5080" lvl="0" indent="0" algn="l" defTabSz="457200" rtl="0" eaLnBrk="1" fontAlgn="auto" latinLnBrk="0" hangingPunct="1">
              <a:lnSpc>
                <a:spcPts val="1400"/>
              </a:lnSpc>
              <a:spcBef>
                <a:spcPts val="100"/>
              </a:spcBef>
              <a:spcAft>
                <a:spcPts val="0"/>
              </a:spcAft>
              <a:buClrTx/>
              <a:buSzTx/>
              <a:buFontTx/>
              <a:buNone/>
              <a:tabLst/>
              <a:defRPr/>
            </a:pPr>
            <a:r>
              <a:rPr lang="en-US" sz="1050" dirty="0">
                <a:solidFill>
                  <a:srgbClr val="FFFFFF"/>
                </a:solidFill>
                <a:latin typeface="Montserrat" pitchFamily="2" charset="77"/>
                <a:cs typeface="Calibri"/>
              </a:rPr>
              <a:t>Fitness Center: 24/ 7</a:t>
            </a:r>
          </a:p>
          <a:p>
            <a:pPr marL="0" marR="5080" lvl="0" indent="0" algn="l" defTabSz="457200" rtl="0" eaLnBrk="1" fontAlgn="auto" latinLnBrk="0" hangingPunct="1">
              <a:lnSpc>
                <a:spcPts val="1400"/>
              </a:lnSpc>
              <a:spcBef>
                <a:spcPts val="100"/>
              </a:spcBef>
              <a:spcAft>
                <a:spcPts val="0"/>
              </a:spcAft>
              <a:buClrTx/>
              <a:buSzTx/>
              <a:buFontTx/>
              <a:buNone/>
              <a:tabLst/>
              <a:defRPr/>
            </a:pPr>
            <a:r>
              <a:rPr lang="en-US" sz="1050" dirty="0">
                <a:solidFill>
                  <a:srgbClr val="FFFFFF"/>
                </a:solidFill>
                <a:latin typeface="Montserrat" pitchFamily="2" charset="77"/>
                <a:cs typeface="Calibri"/>
              </a:rPr>
              <a:t>Residence Office: 9AM - 5PM</a:t>
            </a:r>
          </a:p>
          <a:p>
            <a:pPr marL="0" marR="5080" lvl="0" indent="0" algn="l" defTabSz="457200" rtl="0" eaLnBrk="1" fontAlgn="auto" latinLnBrk="0" hangingPunct="1">
              <a:lnSpc>
                <a:spcPts val="1400"/>
              </a:lnSpc>
              <a:spcBef>
                <a:spcPts val="100"/>
              </a:spcBef>
              <a:spcAft>
                <a:spcPts val="0"/>
              </a:spcAft>
              <a:buClrTx/>
              <a:buSzTx/>
              <a:buFontTx/>
              <a:buNone/>
              <a:tabLst/>
              <a:defRPr/>
            </a:pPr>
            <a:r>
              <a:rPr lang="en-US" sz="1050" dirty="0">
                <a:solidFill>
                  <a:srgbClr val="FFFFFF"/>
                </a:solidFill>
                <a:latin typeface="Montserrat" pitchFamily="2" charset="77"/>
                <a:cs typeface="Calibri"/>
              </a:rPr>
              <a:t>Arcade: Available 24/7</a:t>
            </a:r>
          </a:p>
          <a:p>
            <a:pPr marL="0" marR="5080" lvl="0" indent="0" algn="l" defTabSz="457200" rtl="0" eaLnBrk="1" fontAlgn="auto" latinLnBrk="0" hangingPunct="1">
              <a:lnSpc>
                <a:spcPts val="1400"/>
              </a:lnSpc>
              <a:spcBef>
                <a:spcPts val="100"/>
              </a:spcBef>
              <a:spcAft>
                <a:spcPts val="0"/>
              </a:spcAft>
              <a:buClrTx/>
              <a:buSzTx/>
              <a:buFontTx/>
              <a:buNone/>
              <a:tabLst/>
              <a:defRPr/>
            </a:pPr>
            <a:endParaRPr kumimoji="0" sz="1050" b="0" i="0" u="none" strike="noStrike" kern="1200" cap="none" spc="0" normalizeH="0" baseline="0" noProof="0" dirty="0">
              <a:ln>
                <a:noFill/>
              </a:ln>
              <a:solidFill>
                <a:prstClr val="black"/>
              </a:solidFill>
              <a:effectLst/>
              <a:uLnTx/>
              <a:uFillTx/>
              <a:latin typeface="Montserrat" pitchFamily="2" charset="77"/>
              <a:ea typeface="+mn-ea"/>
              <a:cs typeface="Calibri"/>
            </a:endParaRPr>
          </a:p>
        </p:txBody>
      </p:sp>
      <p:sp>
        <p:nvSpPr>
          <p:cNvPr id="65" name="object 79">
            <a:extLst>
              <a:ext uri="{FF2B5EF4-FFF2-40B4-BE49-F238E27FC236}">
                <a16:creationId xmlns:a16="http://schemas.microsoft.com/office/drawing/2014/main" id="{E90209C9-29B4-8CBD-D08F-BEDF9DD97ABE}"/>
              </a:ext>
            </a:extLst>
          </p:cNvPr>
          <p:cNvSpPr txBox="1"/>
          <p:nvPr/>
        </p:nvSpPr>
        <p:spPr>
          <a:xfrm>
            <a:off x="9543473" y="8458200"/>
            <a:ext cx="2516510" cy="1316451"/>
          </a:xfrm>
          <a:prstGeom prst="rect">
            <a:avLst/>
          </a:prstGeom>
        </p:spPr>
        <p:txBody>
          <a:bodyPr vert="horz" wrap="square" lIns="0" tIns="12700" rIns="0" bIns="0" rtlCol="0">
            <a:spAutoFit/>
          </a:bodyPr>
          <a:lstStyle/>
          <a:p>
            <a:pPr marR="5080" algn="l" defTabSz="457200" rtl="0">
              <a:lnSpc>
                <a:spcPct val="114599"/>
              </a:lnSpc>
              <a:spcBef>
                <a:spcPts val="100"/>
              </a:spcBef>
              <a:defRPr/>
            </a:pPr>
            <a:r>
              <a:rPr lang="en-US" sz="1200" b="1" kern="1200" dirty="0">
                <a:solidFill>
                  <a:schemeClr val="bg1"/>
                </a:solidFill>
                <a:latin typeface="Montserrat SemiBold" pitchFamily="2" charset="77"/>
                <a:ea typeface="+mn-ea"/>
                <a:cs typeface="Calibri"/>
              </a:rPr>
              <a:t>Exhale Spa</a:t>
            </a:r>
          </a:p>
          <a:p>
            <a:pPr marR="5080" algn="l" defTabSz="457200" rtl="0">
              <a:lnSpc>
                <a:spcPts val="1400"/>
              </a:lnSpc>
              <a:spcBef>
                <a:spcPts val="100"/>
              </a:spcBef>
              <a:defRPr/>
            </a:pPr>
            <a:r>
              <a:rPr lang="en-US" sz="1050" dirty="0">
                <a:solidFill>
                  <a:srgbClr val="FFFFFF"/>
                </a:solidFill>
                <a:latin typeface="Montserrat" pitchFamily="2" charset="77"/>
                <a:cs typeface="Calibri"/>
              </a:rPr>
              <a:t>A unique blend of fitness and spa, Exhale is the total wellbeing experience to center your body and mind.. For more information contact: 970 748 7500</a:t>
            </a:r>
          </a:p>
          <a:p>
            <a:pPr marR="5080" algn="l" defTabSz="457200" rtl="0">
              <a:lnSpc>
                <a:spcPts val="1400"/>
              </a:lnSpc>
              <a:spcBef>
                <a:spcPts val="100"/>
              </a:spcBef>
              <a:defRPr/>
            </a:pPr>
            <a:r>
              <a:rPr lang="en-US" sz="1050" dirty="0">
                <a:solidFill>
                  <a:srgbClr val="FFFFFF"/>
                </a:solidFill>
                <a:latin typeface="Montserrat" pitchFamily="2" charset="77"/>
                <a:cs typeface="Calibri"/>
              </a:rPr>
              <a:t>Open Daily 9AM - 7PM</a:t>
            </a:r>
            <a:endParaRPr sz="1050" dirty="0">
              <a:solidFill>
                <a:srgbClr val="FFFFFF"/>
              </a:solidFill>
              <a:latin typeface="Montserrat" pitchFamily="2" charset="77"/>
              <a:cs typeface="Calibri"/>
            </a:endParaRPr>
          </a:p>
        </p:txBody>
      </p:sp>
      <p:sp>
        <p:nvSpPr>
          <p:cNvPr id="3" name="TextBox 2">
            <a:extLst>
              <a:ext uri="{FF2B5EF4-FFF2-40B4-BE49-F238E27FC236}">
                <a16:creationId xmlns:a16="http://schemas.microsoft.com/office/drawing/2014/main" id="{2BC45272-E4C5-3D57-8BB8-408D9618EF0D}"/>
              </a:ext>
            </a:extLst>
          </p:cNvPr>
          <p:cNvSpPr txBox="1"/>
          <p:nvPr/>
        </p:nvSpPr>
        <p:spPr>
          <a:xfrm>
            <a:off x="3639183" y="1828800"/>
            <a:ext cx="184731" cy="369332"/>
          </a:xfrm>
          <a:prstGeom prst="rect">
            <a:avLst/>
          </a:prstGeom>
          <a:noFill/>
        </p:spPr>
        <p:txBody>
          <a:bodyPr wrap="none" rtlCol="0">
            <a:spAutoFit/>
          </a:bodyPr>
          <a:lstStyle/>
          <a:p>
            <a:endParaRPr lang="en-US" dirty="0"/>
          </a:p>
        </p:txBody>
      </p:sp>
      <p:sp>
        <p:nvSpPr>
          <p:cNvPr id="4" name="TextBox 3">
            <a:extLst>
              <a:ext uri="{FF2B5EF4-FFF2-40B4-BE49-F238E27FC236}">
                <a16:creationId xmlns:a16="http://schemas.microsoft.com/office/drawing/2014/main" id="{06B2D806-3D1D-0311-2927-0053DE839045}"/>
              </a:ext>
            </a:extLst>
          </p:cNvPr>
          <p:cNvSpPr txBox="1"/>
          <p:nvPr/>
        </p:nvSpPr>
        <p:spPr>
          <a:xfrm>
            <a:off x="381000" y="9711338"/>
            <a:ext cx="14816327"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800" b="1" i="0" u="none" strike="noStrike" kern="0" cap="none" spc="0" normalizeH="0" baseline="0" noProof="0">
                <a:ln>
                  <a:noFill/>
                </a:ln>
                <a:solidFill>
                  <a:prstClr val="black">
                    <a:lumMod val="50000"/>
                    <a:lumOff val="50000"/>
                  </a:prstClr>
                </a:solidFill>
                <a:effectLst/>
                <a:uLnTx/>
                <a:uFillTx/>
                <a:latin typeface="Montserrat SemiBold" pitchFamily="2" charset="77"/>
              </a:rPr>
              <a:t>Participation in resort activities is voluntary, and participants assume all risk of injury or illness in connection with participation. Execution of a release may be required as a condition of participation in some activities. Activities are subject to change without prior notice</a:t>
            </a:r>
            <a:endParaRPr kumimoji="0" lang="en-US" sz="800" b="1" i="0" u="none" strike="noStrike" kern="0" cap="none" spc="0" normalizeH="0" baseline="0" noProof="0" dirty="0">
              <a:ln>
                <a:noFill/>
              </a:ln>
              <a:solidFill>
                <a:prstClr val="black">
                  <a:lumMod val="50000"/>
                  <a:lumOff val="50000"/>
                </a:prstClr>
              </a:solidFill>
              <a:effectLst/>
              <a:uLnTx/>
              <a:uFillTx/>
              <a:latin typeface="Montserrat SemiBold" pitchFamily="2" charset="77"/>
            </a:endParaRPr>
          </a:p>
        </p:txBody>
      </p:sp>
      <p:sp>
        <p:nvSpPr>
          <p:cNvPr id="8" name="TextBox 7">
            <a:extLst>
              <a:ext uri="{FF2B5EF4-FFF2-40B4-BE49-F238E27FC236}">
                <a16:creationId xmlns:a16="http://schemas.microsoft.com/office/drawing/2014/main" id="{2AEC37C5-2EE1-E952-F43C-3C8D5DA808BA}"/>
              </a:ext>
            </a:extLst>
          </p:cNvPr>
          <p:cNvSpPr txBox="1"/>
          <p:nvPr/>
        </p:nvSpPr>
        <p:spPr>
          <a:xfrm>
            <a:off x="8772078" y="1253013"/>
            <a:ext cx="2015234" cy="6606937"/>
          </a:xfrm>
          <a:prstGeom prst="rect">
            <a:avLst/>
          </a:prstGeom>
          <a:noFill/>
        </p:spPr>
        <p:txBody>
          <a:bodyPr wrap="square">
            <a:spAutoFit/>
          </a:bodyPr>
          <a:lstStyle/>
          <a:p>
            <a:pPr marL="12700" algn="l" defTabSz="1341150" rtl="0">
              <a:spcBef>
                <a:spcPts val="500"/>
              </a:spcBef>
              <a:defRPr/>
            </a:pPr>
            <a:r>
              <a:rPr lang="en-US" sz="1400" dirty="0">
                <a:solidFill>
                  <a:schemeClr val="tx1">
                    <a:lumMod val="75000"/>
                    <a:lumOff val="25000"/>
                  </a:schemeClr>
                </a:solidFill>
                <a:latin typeface="Barlow Condensed Medium" pitchFamily="2" charset="77"/>
              </a:rPr>
              <a:t>THURSDAYS | 5:00 PM</a:t>
            </a:r>
          </a:p>
          <a:p>
            <a:pPr marL="12700" algn="l" defTabSz="1341150" rtl="0">
              <a:lnSpc>
                <a:spcPts val="1500"/>
              </a:lnSpc>
              <a:spcBef>
                <a:spcPts val="500"/>
              </a:spcBef>
              <a:defRPr/>
            </a:pPr>
            <a:r>
              <a:rPr lang="en-US" sz="1050" b="1" dirty="0">
                <a:solidFill>
                  <a:prstClr val="black">
                    <a:lumMod val="75000"/>
                    <a:lumOff val="25000"/>
                  </a:prstClr>
                </a:solidFill>
                <a:latin typeface="Montserrat" pitchFamily="2" charset="77"/>
              </a:rPr>
              <a:t>Thursday Night Lights</a:t>
            </a:r>
            <a:r>
              <a:rPr lang="en-US" sz="1400" dirty="0">
                <a:solidFill>
                  <a:schemeClr val="tx1">
                    <a:lumMod val="75000"/>
                    <a:lumOff val="25000"/>
                  </a:schemeClr>
                </a:solidFill>
                <a:latin typeface="Barlow Condensed Medium" pitchFamily="2" charset="77"/>
              </a:rPr>
              <a:t> </a:t>
            </a:r>
            <a:r>
              <a:rPr kumimoji="0" lang="en-US" sz="1050" b="1" i="0" u="none" strike="noStrike" kern="0" cap="none" spc="0" normalizeH="0" baseline="0" noProof="0" dirty="0">
                <a:ln>
                  <a:noFill/>
                </a:ln>
                <a:solidFill>
                  <a:prstClr val="black">
                    <a:lumMod val="75000"/>
                    <a:lumOff val="25000"/>
                  </a:prstClr>
                </a:solidFill>
                <a:effectLst/>
                <a:uLnTx/>
                <a:uFillTx/>
                <a:latin typeface="Montserrat"/>
              </a:rPr>
              <a:t> </a:t>
            </a:r>
            <a:r>
              <a:rPr kumimoji="0" lang="en-US" sz="1000" b="0" i="0" u="none" strike="noStrike" kern="0" cap="none" spc="0" normalizeH="0" baseline="0" noProof="0" dirty="0">
                <a:ln>
                  <a:noFill/>
                </a:ln>
                <a:solidFill>
                  <a:prstClr val="black">
                    <a:lumMod val="75000"/>
                    <a:lumOff val="25000"/>
                  </a:prstClr>
                </a:solidFill>
                <a:effectLst/>
                <a:uLnTx/>
                <a:uFillTx/>
                <a:latin typeface="Montserrat" pitchFamily="2" charset="77"/>
              </a:rPr>
              <a:t>– </a:t>
            </a:r>
            <a:r>
              <a:rPr lang="en-US" sz="1400" dirty="0">
                <a:solidFill>
                  <a:schemeClr val="tx1">
                    <a:lumMod val="75000"/>
                    <a:lumOff val="25000"/>
                  </a:schemeClr>
                </a:solidFill>
                <a:latin typeface="Barlow Condensed Medium" pitchFamily="2" charset="77"/>
              </a:rPr>
              <a:t> </a:t>
            </a:r>
            <a:r>
              <a:rPr kumimoji="0" lang="en-US" sz="1000" b="0" i="0" u="none" strike="noStrike" kern="0" cap="none" spc="0" normalizeH="0" baseline="0" noProof="0" dirty="0">
                <a:ln>
                  <a:noFill/>
                </a:ln>
                <a:solidFill>
                  <a:prstClr val="black">
                    <a:lumMod val="75000"/>
                    <a:lumOff val="25000"/>
                  </a:prstClr>
                </a:solidFill>
                <a:effectLst/>
                <a:uLnTx/>
                <a:uFillTx/>
                <a:latin typeface="Montserrat" pitchFamily="2" charset="77"/>
              </a:rPr>
              <a:t>Beaver Creek invites level 4 or higher skiers to join the weekly ski down with glow lights! After registering, skiers will upload onto the </a:t>
            </a:r>
            <a:r>
              <a:rPr kumimoji="0" lang="en-US" sz="1000" b="0" i="0" u="none" strike="noStrike" kern="0" cap="none" spc="0" normalizeH="0" baseline="0" noProof="0" dirty="0" err="1">
                <a:ln>
                  <a:noFill/>
                </a:ln>
                <a:solidFill>
                  <a:prstClr val="black">
                    <a:lumMod val="75000"/>
                    <a:lumOff val="25000"/>
                  </a:prstClr>
                </a:solidFill>
                <a:effectLst/>
                <a:uLnTx/>
                <a:uFillTx/>
                <a:latin typeface="Montserrat" pitchFamily="2" charset="77"/>
              </a:rPr>
              <a:t>Haymeadow</a:t>
            </a:r>
            <a:r>
              <a:rPr kumimoji="0" lang="en-US" sz="1000" b="0" i="0" u="none" strike="noStrike" kern="0" cap="none" spc="0" normalizeH="0" baseline="0" noProof="0" dirty="0">
                <a:ln>
                  <a:noFill/>
                </a:ln>
                <a:solidFill>
                  <a:prstClr val="black">
                    <a:lumMod val="75000"/>
                    <a:lumOff val="25000"/>
                  </a:prstClr>
                </a:solidFill>
                <a:effectLst/>
                <a:uLnTx/>
                <a:uFillTx/>
                <a:latin typeface="Montserrat" pitchFamily="2" charset="77"/>
              </a:rPr>
              <a:t> Gondola for the spectacular show, followed by a fireworks display from the top of the mountain around 6 PM.  </a:t>
            </a:r>
            <a:br>
              <a:rPr kumimoji="0" lang="en-US" sz="1000" b="0" i="0" u="none" strike="noStrike" kern="0" cap="none" spc="0" normalizeH="0" baseline="0" noProof="0" dirty="0">
                <a:ln>
                  <a:noFill/>
                </a:ln>
                <a:solidFill>
                  <a:prstClr val="black">
                    <a:lumMod val="75000"/>
                    <a:lumOff val="25000"/>
                  </a:prstClr>
                </a:solidFill>
                <a:effectLst/>
                <a:uLnTx/>
                <a:uFillTx/>
                <a:latin typeface="Montserrat" pitchFamily="2" charset="77"/>
              </a:rPr>
            </a:br>
            <a:r>
              <a:rPr kumimoji="0" lang="en-US" sz="1000" b="0" i="1" u="none" strike="noStrike" kern="0" cap="none" spc="0" normalizeH="0" baseline="0" noProof="0" dirty="0">
                <a:ln>
                  <a:noFill/>
                </a:ln>
                <a:solidFill>
                  <a:prstClr val="black">
                    <a:lumMod val="75000"/>
                    <a:lumOff val="25000"/>
                  </a:prstClr>
                </a:solidFill>
                <a:effectLst/>
                <a:uLnTx/>
                <a:uFillTx/>
                <a:latin typeface="Montserrat" pitchFamily="2" charset="77"/>
              </a:rPr>
              <a:t>Beaver Creek Village </a:t>
            </a:r>
          </a:p>
          <a:p>
            <a:pPr marL="0" marR="0" lvl="0" indent="0" defTabSz="914400" eaLnBrk="1" fontAlgn="auto" latinLnBrk="0" hangingPunct="1">
              <a:lnSpc>
                <a:spcPts val="1700"/>
              </a:lnSpc>
              <a:spcBef>
                <a:spcPts val="1200"/>
              </a:spcBef>
              <a:spcAft>
                <a:spcPts val="200"/>
              </a:spcAft>
              <a:buClrTx/>
              <a:buSzTx/>
              <a:buFontTx/>
              <a:buNone/>
              <a:tabLst/>
              <a:defRPr/>
            </a:pPr>
            <a:r>
              <a:rPr lang="en-US" sz="1400" dirty="0">
                <a:solidFill>
                  <a:prstClr val="black">
                    <a:lumMod val="75000"/>
                    <a:lumOff val="25000"/>
                  </a:prstClr>
                </a:solidFill>
                <a:latin typeface="Barlow Condensed Medium" pitchFamily="2" charset="77"/>
              </a:rPr>
              <a:t>APRIL 4</a:t>
            </a:r>
            <a:r>
              <a:rPr lang="en-US" sz="1400" baseline="30000" dirty="0">
                <a:solidFill>
                  <a:prstClr val="black">
                    <a:lumMod val="75000"/>
                    <a:lumOff val="25000"/>
                  </a:prstClr>
                </a:solidFill>
                <a:latin typeface="Barlow Condensed Medium" pitchFamily="2" charset="77"/>
              </a:rPr>
              <a:t>TH</a:t>
            </a:r>
            <a:r>
              <a:rPr lang="en-US" sz="1400" dirty="0">
                <a:solidFill>
                  <a:prstClr val="black">
                    <a:lumMod val="75000"/>
                    <a:lumOff val="25000"/>
                  </a:prstClr>
                </a:solidFill>
                <a:latin typeface="Barlow Condensed Medium" pitchFamily="2" charset="77"/>
              </a:rPr>
              <a:t> | 6:30 PM</a:t>
            </a:r>
            <a:endPar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lang="en-US" sz="1050" b="1" dirty="0">
                <a:solidFill>
                  <a:prstClr val="black">
                    <a:lumMod val="75000"/>
                    <a:lumOff val="25000"/>
                  </a:prstClr>
                </a:solidFill>
                <a:latin typeface="Montserrat" pitchFamily="2" charset="77"/>
              </a:rPr>
              <a:t>PUPPY PALS</a:t>
            </a:r>
            <a:r>
              <a:rPr kumimoji="0" lang="en-US" sz="1050" b="1" i="0" u="none" strike="noStrike" kern="0" cap="none" spc="0" normalizeH="0" baseline="0" noProof="0" dirty="0">
                <a:ln>
                  <a:noFill/>
                </a:ln>
                <a:solidFill>
                  <a:prstClr val="black">
                    <a:lumMod val="75000"/>
                    <a:lumOff val="25000"/>
                  </a:prstClr>
                </a:solidFill>
                <a:effectLst/>
                <a:uLnTx/>
                <a:uFillTx/>
                <a:latin typeface="Montserrat" pitchFamily="2" charset="77"/>
              </a:rPr>
              <a:t> </a:t>
            </a:r>
            <a:r>
              <a:rPr kumimoji="0" lang="en-US" sz="1050" b="0" i="0" u="none" strike="noStrike" kern="0" cap="none" spc="0" normalizeH="0" baseline="0" noProof="0" dirty="0">
                <a:ln>
                  <a:noFill/>
                </a:ln>
                <a:solidFill>
                  <a:prstClr val="black">
                    <a:lumMod val="75000"/>
                    <a:lumOff val="25000"/>
                  </a:prstClr>
                </a:solidFill>
                <a:effectLst/>
                <a:uLnTx/>
                <a:uFillTx/>
                <a:latin typeface="Montserrat" pitchFamily="2" charset="77"/>
              </a:rPr>
              <a:t>– </a:t>
            </a:r>
            <a:r>
              <a:rPr kumimoji="0" lang="en-US" sz="1000" b="0" i="0" u="none" strike="noStrike" kern="0" cap="none" spc="0" normalizeH="0" baseline="0" noProof="0" dirty="0">
                <a:ln>
                  <a:noFill/>
                </a:ln>
                <a:solidFill>
                  <a:prstClr val="black">
                    <a:lumMod val="75000"/>
                    <a:lumOff val="25000"/>
                  </a:prstClr>
                </a:solidFill>
                <a:effectLst/>
                <a:uLnTx/>
                <a:uFillTx/>
                <a:latin typeface="Montserrat" pitchFamily="2" charset="77"/>
              </a:rPr>
              <a:t>The Puppy Pals Comedic Stunt Dog Show is a hilarious presentation for the entire family &amp; the dog lover in all of us. </a:t>
            </a:r>
            <a:br>
              <a:rPr kumimoji="0" lang="en-US" sz="1000" b="0" i="0" u="none" strike="noStrike" kern="0" cap="none" spc="0" normalizeH="0" baseline="0" noProof="0" dirty="0">
                <a:ln>
                  <a:noFill/>
                </a:ln>
                <a:solidFill>
                  <a:prstClr val="black">
                    <a:lumMod val="75000"/>
                    <a:lumOff val="25000"/>
                  </a:prstClr>
                </a:solidFill>
                <a:effectLst/>
                <a:uLnTx/>
                <a:uFillTx/>
                <a:latin typeface="Montserrat" pitchFamily="2" charset="77"/>
              </a:rPr>
            </a:br>
            <a:r>
              <a:rPr kumimoji="0" lang="en-US" sz="1000" b="0" i="1" u="none" strike="noStrike" kern="0" cap="none" spc="0" normalizeH="0" baseline="0" noProof="0" dirty="0" err="1">
                <a:ln>
                  <a:noFill/>
                </a:ln>
                <a:solidFill>
                  <a:prstClr val="black">
                    <a:lumMod val="75000"/>
                    <a:lumOff val="25000"/>
                  </a:prstClr>
                </a:solidFill>
                <a:effectLst/>
                <a:uLnTx/>
                <a:uFillTx/>
                <a:latin typeface="Montserrat" pitchFamily="2" charset="77"/>
              </a:rPr>
              <a:t>Vilar</a:t>
            </a:r>
            <a:r>
              <a:rPr kumimoji="0" lang="en-US" sz="1000" b="0" i="1" u="none" strike="noStrike" kern="0" cap="none" spc="0" normalizeH="0" baseline="0" noProof="0" dirty="0">
                <a:ln>
                  <a:noFill/>
                </a:ln>
                <a:solidFill>
                  <a:prstClr val="black">
                    <a:lumMod val="75000"/>
                    <a:lumOff val="25000"/>
                  </a:prstClr>
                </a:solidFill>
                <a:effectLst/>
                <a:uLnTx/>
                <a:uFillTx/>
                <a:latin typeface="Montserrat" pitchFamily="2" charset="77"/>
              </a:rPr>
              <a:t> Performing Arts Center</a:t>
            </a:r>
            <a:endParaRPr lang="en-US" sz="1050" i="1" dirty="0">
              <a:solidFill>
                <a:schemeClr val="tx1">
                  <a:lumMod val="75000"/>
                  <a:lumOff val="25000"/>
                </a:schemeClr>
              </a:solidFill>
              <a:latin typeface="Montserrat" pitchFamily="2" charset="77"/>
            </a:endParaRPr>
          </a:p>
          <a:p>
            <a:pPr>
              <a:lnSpc>
                <a:spcPts val="1700"/>
              </a:lnSpc>
              <a:spcBef>
                <a:spcPts val="1200"/>
              </a:spcBef>
              <a:spcAft>
                <a:spcPts val="200"/>
              </a:spcAft>
              <a:defRPr/>
            </a:pPr>
            <a:r>
              <a:rPr lang="en-US" sz="1400" dirty="0">
                <a:solidFill>
                  <a:prstClr val="black">
                    <a:lumMod val="75000"/>
                    <a:lumOff val="25000"/>
                  </a:prstClr>
                </a:solidFill>
                <a:latin typeface="Barlow Condensed Medium" pitchFamily="2" charset="77"/>
              </a:rPr>
              <a:t>APRIL 4th  </a:t>
            </a:r>
          </a:p>
          <a:p>
            <a:pPr>
              <a:lnSpc>
                <a:spcPts val="1500"/>
              </a:lnSpc>
            </a:pPr>
            <a:r>
              <a:rPr lang="en-US" sz="1050" b="1" dirty="0">
                <a:solidFill>
                  <a:schemeClr val="tx1">
                    <a:lumMod val="75000"/>
                    <a:lumOff val="25000"/>
                  </a:schemeClr>
                </a:solidFill>
                <a:latin typeface="Montserrat"/>
                <a:cs typeface="Segoe UI"/>
              </a:rPr>
              <a:t>Taste of Vail Day 2 </a:t>
            </a:r>
            <a:r>
              <a:rPr lang="en-US" sz="1050" dirty="0">
                <a:solidFill>
                  <a:schemeClr val="tx1">
                    <a:lumMod val="75000"/>
                    <a:lumOff val="25000"/>
                  </a:schemeClr>
                </a:solidFill>
                <a:latin typeface="Montserrat"/>
                <a:cs typeface="Segoe UI"/>
              </a:rPr>
              <a:t>– Caviar seminar, Island Wines, </a:t>
            </a:r>
            <a:r>
              <a:rPr lang="en-US" sz="1050" dirty="0" err="1">
                <a:solidFill>
                  <a:schemeClr val="tx1">
                    <a:lumMod val="75000"/>
                    <a:lumOff val="25000"/>
                  </a:schemeClr>
                </a:solidFill>
                <a:latin typeface="Montserrat"/>
                <a:cs typeface="Segoe UI"/>
              </a:rPr>
              <a:t>Apres</a:t>
            </a:r>
            <a:r>
              <a:rPr lang="en-US" sz="1050" dirty="0">
                <a:solidFill>
                  <a:schemeClr val="tx1">
                    <a:lumMod val="75000"/>
                    <a:lumOff val="25000"/>
                  </a:schemeClr>
                </a:solidFill>
                <a:latin typeface="Montserrat"/>
                <a:cs typeface="Segoe UI"/>
              </a:rPr>
              <a:t> Tasting, </a:t>
            </a:r>
            <a:r>
              <a:rPr lang="en-US" sz="1050" dirty="0" err="1">
                <a:solidFill>
                  <a:schemeClr val="tx1">
                    <a:lumMod val="75000"/>
                    <a:lumOff val="25000"/>
                  </a:schemeClr>
                </a:solidFill>
                <a:latin typeface="Montserrat"/>
                <a:cs typeface="Segoe UI"/>
              </a:rPr>
              <a:t>etc</a:t>
            </a:r>
            <a:r>
              <a:rPr lang="en-US" sz="1050" dirty="0">
                <a:solidFill>
                  <a:schemeClr val="tx1">
                    <a:lumMod val="75000"/>
                    <a:lumOff val="25000"/>
                  </a:schemeClr>
                </a:solidFill>
                <a:latin typeface="Montserrat"/>
                <a:cs typeface="Segoe UI"/>
              </a:rPr>
              <a:t>! Tickets available on eventbrite.com.</a:t>
            </a:r>
          </a:p>
          <a:p>
            <a:pPr>
              <a:lnSpc>
                <a:spcPts val="1500"/>
              </a:lnSpc>
              <a:defRPr/>
            </a:pPr>
            <a:r>
              <a:rPr lang="en-US" sz="1050" dirty="0">
                <a:solidFill>
                  <a:schemeClr val="tx1">
                    <a:lumMod val="75000"/>
                    <a:lumOff val="25000"/>
                  </a:schemeClr>
                </a:solidFill>
                <a:latin typeface="Montserrat"/>
                <a:cs typeface="Segoe UI"/>
              </a:rPr>
              <a:t>Cost: Varies event to event</a:t>
            </a:r>
            <a:br>
              <a:rPr lang="en-US" sz="1050" dirty="0">
                <a:solidFill>
                  <a:schemeClr val="tx1">
                    <a:lumMod val="75000"/>
                    <a:lumOff val="25000"/>
                  </a:schemeClr>
                </a:solidFill>
                <a:latin typeface="Montserrat"/>
                <a:cs typeface="Segoe UI"/>
              </a:rPr>
            </a:br>
            <a:r>
              <a:rPr lang="en-US" sz="1000" i="1" dirty="0">
                <a:solidFill>
                  <a:prstClr val="black">
                    <a:lumMod val="75000"/>
                    <a:lumOff val="25000"/>
                  </a:prstClr>
                </a:solidFill>
                <a:latin typeface="Montserrat" pitchFamily="2" charset="77"/>
              </a:rPr>
              <a:t>Vail Village, Vail. </a:t>
            </a:r>
          </a:p>
          <a:p>
            <a:pPr marL="12700" algn="l" defTabSz="1341150" rtl="0">
              <a:spcBef>
                <a:spcPts val="500"/>
              </a:spcBef>
              <a:defRPr/>
            </a:pPr>
            <a:endParaRPr lang="en-US" sz="1050" i="1" dirty="0">
              <a:solidFill>
                <a:schemeClr val="tx1">
                  <a:lumMod val="75000"/>
                  <a:lumOff val="25000"/>
                </a:schemeClr>
              </a:solidFill>
              <a:latin typeface="Montserrat" pitchFamily="2" charset="77"/>
            </a:endParaRPr>
          </a:p>
        </p:txBody>
      </p:sp>
      <p:sp>
        <p:nvSpPr>
          <p:cNvPr id="10" name="TextBox 9">
            <a:extLst>
              <a:ext uri="{FF2B5EF4-FFF2-40B4-BE49-F238E27FC236}">
                <a16:creationId xmlns:a16="http://schemas.microsoft.com/office/drawing/2014/main" id="{3772256B-8A6D-802F-7D41-0122A44FB6CE}"/>
              </a:ext>
            </a:extLst>
          </p:cNvPr>
          <p:cNvSpPr txBox="1"/>
          <p:nvPr/>
        </p:nvSpPr>
        <p:spPr>
          <a:xfrm>
            <a:off x="10753672" y="1244031"/>
            <a:ext cx="2304767" cy="5829801"/>
          </a:xfrm>
          <a:prstGeom prst="rect">
            <a:avLst/>
          </a:prstGeom>
          <a:noFill/>
        </p:spPr>
        <p:txBody>
          <a:bodyPr wrap="square">
            <a:spAutoFit/>
          </a:bodyPr>
          <a:lstStyle/>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rPr>
              <a:t>APRIL 5</a:t>
            </a:r>
            <a:r>
              <a:rPr kumimoji="0" lang="en-US" sz="1400" b="0" i="0" u="none" strike="noStrike" kern="0" cap="none" spc="0" normalizeH="0" baseline="30000" noProof="0" dirty="0">
                <a:ln>
                  <a:noFill/>
                </a:ln>
                <a:solidFill>
                  <a:prstClr val="black">
                    <a:lumMod val="75000"/>
                    <a:lumOff val="25000"/>
                  </a:prstClr>
                </a:solidFill>
                <a:effectLst/>
                <a:uLnTx/>
                <a:uFillTx/>
                <a:latin typeface="Barlow Condensed Medium" pitchFamily="2" charset="77"/>
              </a:rPr>
              <a:t>TH</a:t>
            </a: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rPr>
              <a:t> | 5:30 PM</a:t>
            </a:r>
          </a:p>
          <a:p>
            <a:pPr marL="0" marR="0" lvl="0" indent="0" defTabSz="914400" eaLnBrk="1" fontAlgn="auto" latinLnBrk="0" hangingPunct="1">
              <a:lnSpc>
                <a:spcPts val="1500"/>
              </a:lnSpc>
              <a:spcBef>
                <a:spcPts val="0"/>
              </a:spcBef>
              <a:spcAft>
                <a:spcPts val="0"/>
              </a:spcAft>
              <a:buClrTx/>
              <a:buSzTx/>
              <a:buFontTx/>
              <a:buNone/>
              <a:tabLst/>
              <a:defRPr/>
            </a:pPr>
            <a:r>
              <a:rPr kumimoji="0" lang="en-US" sz="1050" b="1" i="0" u="none" strike="noStrike" kern="0" cap="none" spc="0" normalizeH="0" baseline="0" noProof="0" dirty="0" err="1">
                <a:ln>
                  <a:noFill/>
                </a:ln>
                <a:solidFill>
                  <a:prstClr val="black">
                    <a:lumMod val="75000"/>
                    <a:lumOff val="25000"/>
                  </a:prstClr>
                </a:solidFill>
                <a:effectLst/>
                <a:uLnTx/>
                <a:uFillTx/>
                <a:latin typeface="Montserrat" pitchFamily="2" charset="77"/>
              </a:rPr>
              <a:t>Apres</a:t>
            </a:r>
            <a:r>
              <a:rPr kumimoji="0" lang="en-US" sz="1050" b="1" i="0" u="none" strike="noStrike" kern="0" cap="none" spc="0" normalizeH="0" baseline="0" noProof="0" dirty="0">
                <a:ln>
                  <a:noFill/>
                </a:ln>
                <a:solidFill>
                  <a:prstClr val="black">
                    <a:lumMod val="75000"/>
                    <a:lumOff val="25000"/>
                  </a:prstClr>
                </a:solidFill>
                <a:effectLst/>
                <a:uLnTx/>
                <a:uFillTx/>
                <a:latin typeface="Montserrat" pitchFamily="2" charset="77"/>
              </a:rPr>
              <a:t> at The Amp | Bob Moses &amp; Daily Bread </a:t>
            </a:r>
            <a:r>
              <a:rPr kumimoji="0" lang="en-US" sz="1050" b="0" i="0" u="none" strike="noStrike" kern="0" cap="none" spc="0" normalizeH="0" baseline="0" noProof="0" dirty="0">
                <a:ln>
                  <a:noFill/>
                </a:ln>
                <a:solidFill>
                  <a:prstClr val="black">
                    <a:lumMod val="75000"/>
                    <a:lumOff val="25000"/>
                  </a:prstClr>
                </a:solidFill>
                <a:effectLst/>
                <a:uLnTx/>
                <a:uFillTx/>
                <a:latin typeface="Montserrat" pitchFamily="2" charset="77"/>
              </a:rPr>
              <a:t>– </a:t>
            </a:r>
            <a:r>
              <a:rPr lang="en-US" sz="1050" dirty="0">
                <a:solidFill>
                  <a:prstClr val="black">
                    <a:lumMod val="75000"/>
                    <a:lumOff val="25000"/>
                  </a:prstClr>
                </a:solidFill>
                <a:latin typeface="Montserrat" pitchFamily="2" charset="77"/>
              </a:rPr>
              <a:t>Come enjoy the second year of winter concerts at the Gerald R. Ford Amphitheater in Vail!</a:t>
            </a:r>
            <a:endParaRPr lang="en-US" sz="1000" dirty="0">
              <a:solidFill>
                <a:srgbClr val="4C4C4C"/>
              </a:solidFill>
              <a:latin typeface="Prompt" panose="00000500000000000000" pitchFamily="2" charset="-34"/>
              <a:cs typeface="Prompt" panose="00000500000000000000" pitchFamily="2" charset="-34"/>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1000" b="0" i="1" u="none" strike="noStrike" kern="0" cap="none" spc="0" normalizeH="0" baseline="0" noProof="0" dirty="0">
                <a:ln>
                  <a:noFill/>
                </a:ln>
                <a:solidFill>
                  <a:prstClr val="black">
                    <a:lumMod val="75000"/>
                    <a:lumOff val="25000"/>
                  </a:prstClr>
                </a:solidFill>
                <a:effectLst/>
                <a:uLnTx/>
                <a:uFillTx/>
                <a:latin typeface="Montserrat" pitchFamily="2" charset="77"/>
              </a:rPr>
              <a:t>Vail Village</a:t>
            </a:r>
            <a:endPar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endParaRPr>
          </a:p>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rPr>
              <a:t>APRIL 12</a:t>
            </a:r>
            <a:r>
              <a:rPr kumimoji="0" lang="en-US" sz="1400" b="0" i="0" u="none" strike="noStrike" kern="0" cap="none" spc="0" normalizeH="0" baseline="30000" noProof="0" dirty="0">
                <a:ln>
                  <a:noFill/>
                </a:ln>
                <a:solidFill>
                  <a:prstClr val="black">
                    <a:lumMod val="75000"/>
                    <a:lumOff val="25000"/>
                  </a:prstClr>
                </a:solidFill>
                <a:effectLst/>
                <a:uLnTx/>
                <a:uFillTx/>
                <a:latin typeface="Barlow Condensed Medium" pitchFamily="2" charset="77"/>
              </a:rPr>
              <a:t>TH</a:t>
            </a: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rPr>
              <a:t> | 7:00 PM</a:t>
            </a:r>
          </a:p>
          <a:p>
            <a:pPr marL="0" marR="0" lvl="0" indent="0" defTabSz="914400" eaLnBrk="1" fontAlgn="auto" latinLnBrk="0" hangingPunct="1">
              <a:lnSpc>
                <a:spcPts val="1500"/>
              </a:lnSpc>
              <a:spcBef>
                <a:spcPts val="0"/>
              </a:spcBef>
              <a:spcAft>
                <a:spcPts val="0"/>
              </a:spcAft>
              <a:buClrTx/>
              <a:buSzTx/>
              <a:buFontTx/>
              <a:buNone/>
              <a:tabLst/>
              <a:defRPr/>
            </a:pPr>
            <a:r>
              <a:rPr kumimoji="0" lang="en-US" sz="1050" b="1" i="0" u="none" strike="noStrike" kern="0" cap="none" spc="0" normalizeH="0" baseline="0" noProof="0" dirty="0">
                <a:ln>
                  <a:noFill/>
                </a:ln>
                <a:solidFill>
                  <a:prstClr val="black">
                    <a:lumMod val="75000"/>
                    <a:lumOff val="25000"/>
                  </a:prstClr>
                </a:solidFill>
                <a:effectLst/>
                <a:uLnTx/>
                <a:uFillTx/>
                <a:latin typeface="Montserrat" pitchFamily="2" charset="77"/>
              </a:rPr>
              <a:t>Let’s Sing Taylor </a:t>
            </a:r>
            <a:r>
              <a:rPr kumimoji="0" lang="en-US" sz="1050" b="0" i="0" u="none" strike="noStrike" kern="0" cap="none" spc="0" normalizeH="0" baseline="0" noProof="0" dirty="0">
                <a:ln>
                  <a:noFill/>
                </a:ln>
                <a:solidFill>
                  <a:prstClr val="black">
                    <a:lumMod val="75000"/>
                    <a:lumOff val="25000"/>
                  </a:prstClr>
                </a:solidFill>
                <a:effectLst/>
                <a:uLnTx/>
                <a:uFillTx/>
                <a:latin typeface="Montserrat" pitchFamily="2" charset="77"/>
              </a:rPr>
              <a:t>– </a:t>
            </a:r>
            <a:r>
              <a:rPr lang="en-US" sz="1000" b="0" i="0" dirty="0">
                <a:solidFill>
                  <a:srgbClr val="4C4C4C"/>
                </a:solidFill>
                <a:effectLst/>
                <a:latin typeface="Prompt" panose="00000500000000000000" pitchFamily="2" charset="-34"/>
                <a:cs typeface="Prompt" panose="00000500000000000000" pitchFamily="2" charset="-34"/>
              </a:rPr>
              <a:t>Let’s Sing Taylor – A Live Band Experience – is the ultimate tribute to the music of Taylor Swift.</a:t>
            </a:r>
          </a:p>
          <a:p>
            <a:pPr marL="0" marR="0" lvl="0" indent="0" defTabSz="914400" eaLnBrk="1" fontAlgn="auto" latinLnBrk="0" hangingPunct="1">
              <a:lnSpc>
                <a:spcPts val="1500"/>
              </a:lnSpc>
              <a:spcBef>
                <a:spcPts val="0"/>
              </a:spcBef>
              <a:spcAft>
                <a:spcPts val="0"/>
              </a:spcAft>
              <a:buClrTx/>
              <a:buSzTx/>
              <a:buFontTx/>
              <a:buNone/>
              <a:tabLst/>
              <a:defRPr/>
            </a:pPr>
            <a:r>
              <a:rPr kumimoji="0" lang="en-US" sz="1000" b="0" i="1" u="none" strike="noStrike" kern="0" cap="none" spc="0" normalizeH="0" baseline="0" noProof="0" dirty="0" err="1">
                <a:ln>
                  <a:noFill/>
                </a:ln>
                <a:solidFill>
                  <a:prstClr val="black">
                    <a:lumMod val="75000"/>
                    <a:lumOff val="25000"/>
                  </a:prstClr>
                </a:solidFill>
                <a:effectLst/>
                <a:uLnTx/>
                <a:uFillTx/>
                <a:latin typeface="Montserrat" pitchFamily="2" charset="77"/>
              </a:rPr>
              <a:t>Vilar</a:t>
            </a:r>
            <a:r>
              <a:rPr kumimoji="0" lang="en-US" sz="1000" b="0" i="1" u="none" strike="noStrike" kern="0" cap="none" spc="0" normalizeH="0" baseline="0" noProof="0" dirty="0">
                <a:ln>
                  <a:noFill/>
                </a:ln>
                <a:solidFill>
                  <a:prstClr val="black">
                    <a:lumMod val="75000"/>
                    <a:lumOff val="25000"/>
                  </a:prstClr>
                </a:solidFill>
                <a:effectLst/>
                <a:uLnTx/>
                <a:uFillTx/>
                <a:latin typeface="Montserrat" pitchFamily="2" charset="77"/>
              </a:rPr>
              <a:t> Performing Arts Center</a:t>
            </a:r>
            <a:endParaRPr lang="en-US" sz="1050" i="1" dirty="0">
              <a:solidFill>
                <a:schemeClr val="tx1">
                  <a:lumMod val="75000"/>
                  <a:lumOff val="25000"/>
                </a:schemeClr>
              </a:solidFill>
              <a:latin typeface="Montserrat" pitchFamily="2" charset="77"/>
            </a:endParaRPr>
          </a:p>
          <a:p>
            <a:pPr>
              <a:lnSpc>
                <a:spcPts val="1700"/>
              </a:lnSpc>
              <a:spcBef>
                <a:spcPts val="1200"/>
              </a:spcBef>
              <a:spcAft>
                <a:spcPts val="200"/>
              </a:spcAft>
              <a:defRPr/>
            </a:pPr>
            <a:r>
              <a:rPr lang="en-US" sz="1400" dirty="0">
                <a:solidFill>
                  <a:prstClr val="black">
                    <a:lumMod val="75000"/>
                    <a:lumOff val="25000"/>
                  </a:prstClr>
                </a:solidFill>
                <a:latin typeface="Barlow Condensed Medium" pitchFamily="2" charset="77"/>
              </a:rPr>
              <a:t>APRIL 5</a:t>
            </a:r>
            <a:r>
              <a:rPr lang="en-US" sz="1400" baseline="30000" dirty="0">
                <a:solidFill>
                  <a:prstClr val="black">
                    <a:lumMod val="75000"/>
                    <a:lumOff val="25000"/>
                  </a:prstClr>
                </a:solidFill>
                <a:latin typeface="Barlow Condensed Medium" pitchFamily="2" charset="77"/>
              </a:rPr>
              <a:t>th</a:t>
            </a:r>
            <a:r>
              <a:rPr lang="en-US" sz="1400" dirty="0">
                <a:solidFill>
                  <a:prstClr val="black">
                    <a:lumMod val="75000"/>
                    <a:lumOff val="25000"/>
                  </a:prstClr>
                </a:solidFill>
                <a:latin typeface="Barlow Condensed Medium" pitchFamily="2" charset="77"/>
              </a:rPr>
              <a:t>  </a:t>
            </a:r>
          </a:p>
          <a:p>
            <a:pPr>
              <a:lnSpc>
                <a:spcPts val="1500"/>
              </a:lnSpc>
            </a:pPr>
            <a:r>
              <a:rPr lang="en-US" sz="1050" b="1" dirty="0">
                <a:solidFill>
                  <a:schemeClr val="tx1">
                    <a:lumMod val="75000"/>
                    <a:lumOff val="25000"/>
                  </a:schemeClr>
                </a:solidFill>
                <a:latin typeface="Montserrat"/>
                <a:cs typeface="Segoe UI"/>
              </a:rPr>
              <a:t>Taste of Vail Day 3 </a:t>
            </a:r>
            <a:r>
              <a:rPr lang="en-US" sz="1050" dirty="0">
                <a:solidFill>
                  <a:schemeClr val="tx1">
                    <a:lumMod val="75000"/>
                    <a:lumOff val="25000"/>
                  </a:schemeClr>
                </a:solidFill>
                <a:latin typeface="Montserrat"/>
                <a:cs typeface="Segoe UI"/>
              </a:rPr>
              <a:t>– The Library and Current Cabernet Sauvignon Release with Napa Vineyards, Mountaintop tasting, Colorado Wine Seminar, </a:t>
            </a:r>
            <a:r>
              <a:rPr lang="en-US" sz="1050" dirty="0" err="1">
                <a:solidFill>
                  <a:schemeClr val="tx1">
                    <a:lumMod val="75000"/>
                    <a:lumOff val="25000"/>
                  </a:schemeClr>
                </a:solidFill>
                <a:latin typeface="Montserrat"/>
                <a:cs typeface="Segoe UI"/>
              </a:rPr>
              <a:t>etc</a:t>
            </a:r>
            <a:r>
              <a:rPr lang="en-US" sz="1050" dirty="0">
                <a:solidFill>
                  <a:schemeClr val="tx1">
                    <a:lumMod val="75000"/>
                    <a:lumOff val="25000"/>
                  </a:schemeClr>
                </a:solidFill>
                <a:latin typeface="Montserrat"/>
                <a:cs typeface="Segoe UI"/>
              </a:rPr>
              <a:t>! Tickets available on eventbrite.com.</a:t>
            </a:r>
            <a:endParaRPr lang="en-US" sz="1050" dirty="0">
              <a:solidFill>
                <a:schemeClr val="tx1">
                  <a:lumMod val="75000"/>
                  <a:lumOff val="25000"/>
                </a:schemeClr>
              </a:solidFill>
            </a:endParaRPr>
          </a:p>
          <a:p>
            <a:pPr>
              <a:lnSpc>
                <a:spcPts val="1500"/>
              </a:lnSpc>
              <a:defRPr/>
            </a:pPr>
            <a:r>
              <a:rPr lang="en-US" sz="1050" dirty="0">
                <a:solidFill>
                  <a:schemeClr val="tx1">
                    <a:lumMod val="75000"/>
                    <a:lumOff val="25000"/>
                  </a:schemeClr>
                </a:solidFill>
                <a:latin typeface="Montserrat"/>
                <a:cs typeface="Segoe UI"/>
              </a:rPr>
              <a:t>Cost: Varies event to event</a:t>
            </a:r>
            <a:br>
              <a:rPr lang="en-US" sz="1050" dirty="0">
                <a:solidFill>
                  <a:schemeClr val="tx1">
                    <a:lumMod val="75000"/>
                    <a:lumOff val="25000"/>
                  </a:schemeClr>
                </a:solidFill>
                <a:latin typeface="Montserrat"/>
                <a:cs typeface="Segoe UI"/>
              </a:rPr>
            </a:br>
            <a:r>
              <a:rPr lang="en-US" sz="1000" i="1" dirty="0">
                <a:solidFill>
                  <a:prstClr val="black">
                    <a:lumMod val="75000"/>
                    <a:lumOff val="25000"/>
                  </a:prstClr>
                </a:solidFill>
                <a:latin typeface="Montserrat" pitchFamily="2" charset="77"/>
              </a:rPr>
              <a:t>Vail Village, Vail. </a:t>
            </a:r>
          </a:p>
          <a:p>
            <a:pPr marL="12700" marR="0" lvl="0" indent="0" algn="l" defTabSz="1341150" rtl="0" eaLnBrk="1" fontAlgn="auto" latinLnBrk="0" hangingPunct="1">
              <a:lnSpc>
                <a:spcPct val="100000"/>
              </a:lnSpc>
              <a:spcBef>
                <a:spcPts val="400"/>
              </a:spcBef>
              <a:spcAft>
                <a:spcPts val="0"/>
              </a:spcAft>
              <a:buClrTx/>
              <a:buSzTx/>
              <a:buFontTx/>
              <a:buNone/>
              <a:tabLst/>
              <a:defRPr/>
            </a:pPr>
            <a:endParaRPr lang="en-US" sz="1050" i="1" dirty="0">
              <a:solidFill>
                <a:schemeClr val="tx1">
                  <a:lumMod val="75000"/>
                  <a:lumOff val="25000"/>
                </a:schemeClr>
              </a:solidFill>
              <a:latin typeface="Montserrat" pitchFamily="2" charset="77"/>
            </a:endParaRPr>
          </a:p>
          <a:p>
            <a:pPr marL="12700" marR="0" lvl="0" indent="0" algn="l" defTabSz="1341150" rtl="0" eaLnBrk="1" fontAlgn="auto" latinLnBrk="0" hangingPunct="1">
              <a:lnSpc>
                <a:spcPct val="100000"/>
              </a:lnSpc>
              <a:spcBef>
                <a:spcPts val="400"/>
              </a:spcBef>
              <a:spcAft>
                <a:spcPts val="0"/>
              </a:spcAft>
              <a:buClrTx/>
              <a:buSzTx/>
              <a:buFontTx/>
              <a:buNone/>
              <a:tabLst/>
              <a:defRPr/>
            </a:pPr>
            <a:endParaRPr lang="en-US" sz="1050" i="1" dirty="0">
              <a:solidFill>
                <a:schemeClr val="tx1">
                  <a:lumMod val="75000"/>
                  <a:lumOff val="25000"/>
                </a:schemeClr>
              </a:solidFill>
              <a:latin typeface="Montserrat" pitchFamily="2" charset="77"/>
            </a:endParaRPr>
          </a:p>
          <a:p>
            <a:pPr marL="12700" marR="0" lvl="0" indent="0" algn="l" defTabSz="1341150" rtl="0" eaLnBrk="1" fontAlgn="auto" latinLnBrk="0" hangingPunct="1">
              <a:lnSpc>
                <a:spcPct val="100000"/>
              </a:lnSpc>
              <a:spcBef>
                <a:spcPts val="400"/>
              </a:spcBef>
              <a:spcAft>
                <a:spcPts val="0"/>
              </a:spcAft>
              <a:buClrTx/>
              <a:buSzTx/>
              <a:buFontTx/>
              <a:buNone/>
              <a:tabLst/>
              <a:defRPr/>
            </a:pPr>
            <a:endParaRPr lang="en-US" sz="1050" i="1" dirty="0">
              <a:solidFill>
                <a:schemeClr val="tx1">
                  <a:lumMod val="75000"/>
                  <a:lumOff val="25000"/>
                </a:schemeClr>
              </a:solidFill>
              <a:latin typeface="Montserrat" pitchFamily="2" charset="77"/>
            </a:endParaRPr>
          </a:p>
        </p:txBody>
      </p:sp>
      <p:sp>
        <p:nvSpPr>
          <p:cNvPr id="12" name="TextBox 11">
            <a:extLst>
              <a:ext uri="{FF2B5EF4-FFF2-40B4-BE49-F238E27FC236}">
                <a16:creationId xmlns:a16="http://schemas.microsoft.com/office/drawing/2014/main" id="{C961D65A-C6DD-AA56-BEA1-1DBBF4758F3E}"/>
              </a:ext>
            </a:extLst>
          </p:cNvPr>
          <p:cNvSpPr txBox="1"/>
          <p:nvPr/>
        </p:nvSpPr>
        <p:spPr>
          <a:xfrm>
            <a:off x="13058441" y="1253013"/>
            <a:ext cx="2203446" cy="3447098"/>
          </a:xfrm>
          <a:prstGeom prst="rect">
            <a:avLst/>
          </a:prstGeom>
          <a:noFill/>
        </p:spPr>
        <p:txBody>
          <a:bodyPr wrap="square">
            <a:spAutoFit/>
          </a:bodyPr>
          <a:lstStyle/>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rPr>
              <a:t>APRIL 6</a:t>
            </a:r>
            <a:r>
              <a:rPr kumimoji="0" lang="en-US" sz="1400" b="0" i="0" u="none" strike="noStrike" kern="0" cap="none" spc="0" normalizeH="0" baseline="30000" noProof="0" dirty="0">
                <a:ln>
                  <a:noFill/>
                </a:ln>
                <a:solidFill>
                  <a:prstClr val="black">
                    <a:lumMod val="75000"/>
                    <a:lumOff val="25000"/>
                  </a:prstClr>
                </a:solidFill>
                <a:effectLst/>
                <a:uLnTx/>
                <a:uFillTx/>
                <a:latin typeface="Barlow Condensed Medium" pitchFamily="2" charset="77"/>
              </a:rPr>
              <a:t>th</a:t>
            </a: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rPr>
              <a:t> | 5:30 PM</a:t>
            </a:r>
          </a:p>
          <a:p>
            <a:pPr marL="0" marR="0" lvl="0" indent="0" defTabSz="914400" eaLnBrk="1" fontAlgn="auto" latinLnBrk="0" hangingPunct="1">
              <a:lnSpc>
                <a:spcPts val="1500"/>
              </a:lnSpc>
              <a:spcBef>
                <a:spcPts val="0"/>
              </a:spcBef>
              <a:spcAft>
                <a:spcPts val="0"/>
              </a:spcAft>
              <a:buClrTx/>
              <a:buSzTx/>
              <a:buFontTx/>
              <a:buNone/>
              <a:tabLst/>
              <a:defRPr/>
            </a:pPr>
            <a:r>
              <a:rPr kumimoji="0" lang="en-US" sz="1050" b="1" i="0" u="none" strike="noStrike" kern="0" cap="none" spc="0" normalizeH="0" baseline="0" noProof="0" dirty="0" err="1">
                <a:ln>
                  <a:noFill/>
                </a:ln>
                <a:solidFill>
                  <a:prstClr val="black">
                    <a:lumMod val="75000"/>
                    <a:lumOff val="25000"/>
                  </a:prstClr>
                </a:solidFill>
                <a:effectLst/>
                <a:uLnTx/>
                <a:uFillTx/>
                <a:latin typeface="Montserrat" pitchFamily="2" charset="77"/>
              </a:rPr>
              <a:t>Apres</a:t>
            </a:r>
            <a:r>
              <a:rPr kumimoji="0" lang="en-US" sz="1050" b="1" i="0" u="none" strike="noStrike" kern="0" cap="none" spc="0" normalizeH="0" baseline="0" noProof="0" dirty="0">
                <a:ln>
                  <a:noFill/>
                </a:ln>
                <a:solidFill>
                  <a:prstClr val="black">
                    <a:lumMod val="75000"/>
                    <a:lumOff val="25000"/>
                  </a:prstClr>
                </a:solidFill>
                <a:effectLst/>
                <a:uLnTx/>
                <a:uFillTx/>
                <a:latin typeface="Montserrat" pitchFamily="2" charset="77"/>
              </a:rPr>
              <a:t> at The Amp | Sofi </a:t>
            </a:r>
            <a:r>
              <a:rPr kumimoji="0" lang="en-US" sz="1050" b="1" i="0" u="none" strike="noStrike" kern="0" cap="none" spc="0" normalizeH="0" baseline="0" noProof="0" dirty="0" err="1">
                <a:ln>
                  <a:noFill/>
                </a:ln>
                <a:solidFill>
                  <a:prstClr val="black">
                    <a:lumMod val="75000"/>
                    <a:lumOff val="25000"/>
                  </a:prstClr>
                </a:solidFill>
                <a:effectLst/>
                <a:uLnTx/>
                <a:uFillTx/>
                <a:latin typeface="Montserrat" pitchFamily="2" charset="77"/>
              </a:rPr>
              <a:t>Tukker</a:t>
            </a:r>
            <a:r>
              <a:rPr kumimoji="0" lang="en-US" sz="1050" b="1" i="0" u="none" strike="noStrike" kern="0" cap="none" spc="0" normalizeH="0" baseline="0" noProof="0" dirty="0">
                <a:ln>
                  <a:noFill/>
                </a:ln>
                <a:solidFill>
                  <a:prstClr val="black">
                    <a:lumMod val="75000"/>
                    <a:lumOff val="25000"/>
                  </a:prstClr>
                </a:solidFill>
                <a:effectLst/>
                <a:uLnTx/>
                <a:uFillTx/>
                <a:latin typeface="Montserrat" pitchFamily="2" charset="77"/>
              </a:rPr>
              <a:t> &amp; Disco Line </a:t>
            </a:r>
            <a:r>
              <a:rPr kumimoji="0" lang="en-US" sz="1050" b="0" i="0" u="none" strike="noStrike" kern="0" cap="none" spc="0" normalizeH="0" baseline="0" noProof="0" dirty="0">
                <a:ln>
                  <a:noFill/>
                </a:ln>
                <a:solidFill>
                  <a:prstClr val="black">
                    <a:lumMod val="75000"/>
                    <a:lumOff val="25000"/>
                  </a:prstClr>
                </a:solidFill>
                <a:effectLst/>
                <a:uLnTx/>
                <a:uFillTx/>
                <a:latin typeface="Montserrat" pitchFamily="2" charset="77"/>
              </a:rPr>
              <a:t>– </a:t>
            </a:r>
            <a:r>
              <a:rPr lang="en-US" sz="1050" dirty="0">
                <a:solidFill>
                  <a:prstClr val="black">
                    <a:lumMod val="75000"/>
                    <a:lumOff val="25000"/>
                  </a:prstClr>
                </a:solidFill>
                <a:latin typeface="Montserrat" pitchFamily="2" charset="77"/>
              </a:rPr>
              <a:t>Come enjoy the second year of winter concerts at the Gerald R. Ford Amphitheater in Vail!</a:t>
            </a:r>
            <a:endParaRPr lang="en-US" sz="1000" dirty="0">
              <a:solidFill>
                <a:srgbClr val="4C4C4C"/>
              </a:solidFill>
              <a:latin typeface="Prompt" panose="00000500000000000000" pitchFamily="2" charset="-34"/>
              <a:cs typeface="Prompt" panose="00000500000000000000" pitchFamily="2" charset="-34"/>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1000" b="0" i="1" u="none" strike="noStrike" kern="0" cap="none" spc="0" normalizeH="0" baseline="0" noProof="0" dirty="0">
                <a:ln>
                  <a:noFill/>
                </a:ln>
                <a:solidFill>
                  <a:prstClr val="black">
                    <a:lumMod val="75000"/>
                    <a:lumOff val="25000"/>
                  </a:prstClr>
                </a:solidFill>
                <a:effectLst/>
                <a:uLnTx/>
                <a:uFillTx/>
                <a:latin typeface="Montserrat" pitchFamily="2" charset="77"/>
              </a:rPr>
              <a:t>Vail Village</a:t>
            </a:r>
            <a:endParaRPr lang="en-US" sz="1050" i="1" dirty="0">
              <a:solidFill>
                <a:schemeClr val="tx1">
                  <a:lumMod val="75000"/>
                  <a:lumOff val="25000"/>
                </a:schemeClr>
              </a:solidFill>
              <a:latin typeface="Montserrat" pitchFamily="2" charset="77"/>
            </a:endParaRPr>
          </a:p>
          <a:p>
            <a:pPr>
              <a:lnSpc>
                <a:spcPts val="1700"/>
              </a:lnSpc>
              <a:spcBef>
                <a:spcPts val="1200"/>
              </a:spcBef>
              <a:spcAft>
                <a:spcPts val="200"/>
              </a:spcAft>
              <a:defRPr/>
            </a:pPr>
            <a:r>
              <a:rPr lang="en-US" sz="1400" dirty="0">
                <a:solidFill>
                  <a:prstClr val="black">
                    <a:lumMod val="75000"/>
                    <a:lumOff val="25000"/>
                  </a:prstClr>
                </a:solidFill>
                <a:latin typeface="Barlow Condensed Medium" pitchFamily="2" charset="77"/>
              </a:rPr>
              <a:t>APRIL 6</a:t>
            </a:r>
            <a:r>
              <a:rPr lang="en-US" sz="1400" baseline="30000" dirty="0">
                <a:solidFill>
                  <a:prstClr val="black">
                    <a:lumMod val="75000"/>
                    <a:lumOff val="25000"/>
                  </a:prstClr>
                </a:solidFill>
                <a:latin typeface="Barlow Condensed Medium" pitchFamily="2" charset="77"/>
              </a:rPr>
              <a:t>th</a:t>
            </a:r>
            <a:r>
              <a:rPr lang="en-US" sz="1400" dirty="0">
                <a:solidFill>
                  <a:prstClr val="black">
                    <a:lumMod val="75000"/>
                    <a:lumOff val="25000"/>
                  </a:prstClr>
                </a:solidFill>
                <a:latin typeface="Barlow Condensed Medium" pitchFamily="2" charset="77"/>
              </a:rPr>
              <a:t> </a:t>
            </a:r>
          </a:p>
          <a:p>
            <a:pPr>
              <a:lnSpc>
                <a:spcPts val="1500"/>
              </a:lnSpc>
            </a:pPr>
            <a:r>
              <a:rPr lang="en-US" sz="1050" b="1" dirty="0">
                <a:solidFill>
                  <a:schemeClr val="tx1">
                    <a:lumMod val="75000"/>
                    <a:lumOff val="25000"/>
                  </a:schemeClr>
                </a:solidFill>
                <a:latin typeface="Montserrat"/>
                <a:cs typeface="Segoe UI"/>
              </a:rPr>
              <a:t>Taste of Vail Day 4 </a:t>
            </a:r>
            <a:r>
              <a:rPr lang="en-US" sz="1050" dirty="0">
                <a:solidFill>
                  <a:schemeClr val="tx1">
                    <a:lumMod val="75000"/>
                    <a:lumOff val="25000"/>
                  </a:schemeClr>
                </a:solidFill>
                <a:latin typeface="Montserrat"/>
                <a:cs typeface="Segoe UI"/>
              </a:rPr>
              <a:t>– Oregon Wine Seminar, A New Take on Wine Tasting, The Grand of all Grand Tastings, </a:t>
            </a:r>
            <a:r>
              <a:rPr lang="en-US" sz="1050" dirty="0" err="1">
                <a:solidFill>
                  <a:schemeClr val="tx1">
                    <a:lumMod val="75000"/>
                    <a:lumOff val="25000"/>
                  </a:schemeClr>
                </a:solidFill>
                <a:latin typeface="Montserrat"/>
                <a:cs typeface="Segoe UI"/>
              </a:rPr>
              <a:t>etc</a:t>
            </a:r>
            <a:r>
              <a:rPr lang="en-US" sz="1050" dirty="0">
                <a:solidFill>
                  <a:schemeClr val="tx1">
                    <a:lumMod val="75000"/>
                    <a:lumOff val="25000"/>
                  </a:schemeClr>
                </a:solidFill>
                <a:latin typeface="Montserrat"/>
                <a:cs typeface="Segoe UI"/>
              </a:rPr>
              <a:t>! Tickets available on eventbrite.com.</a:t>
            </a:r>
          </a:p>
          <a:p>
            <a:pPr>
              <a:lnSpc>
                <a:spcPts val="1500"/>
              </a:lnSpc>
              <a:defRPr/>
            </a:pPr>
            <a:r>
              <a:rPr lang="en-US" sz="1050" dirty="0">
                <a:solidFill>
                  <a:schemeClr val="tx1">
                    <a:lumMod val="75000"/>
                    <a:lumOff val="25000"/>
                  </a:schemeClr>
                </a:solidFill>
                <a:latin typeface="Montserrat"/>
                <a:cs typeface="Segoe UI"/>
              </a:rPr>
              <a:t>Cost: Varies event to event</a:t>
            </a:r>
            <a:br>
              <a:rPr lang="en-US" sz="1050" dirty="0">
                <a:solidFill>
                  <a:schemeClr val="tx1">
                    <a:lumMod val="75000"/>
                    <a:lumOff val="25000"/>
                  </a:schemeClr>
                </a:solidFill>
                <a:latin typeface="Montserrat"/>
                <a:cs typeface="Segoe UI"/>
              </a:rPr>
            </a:br>
            <a:r>
              <a:rPr lang="en-US" sz="1000" i="1" dirty="0">
                <a:solidFill>
                  <a:prstClr val="black">
                    <a:lumMod val="75000"/>
                    <a:lumOff val="25000"/>
                  </a:prstClr>
                </a:solidFill>
                <a:latin typeface="Montserrat" pitchFamily="2" charset="77"/>
              </a:rPr>
              <a:t>Vail Village, Vail. </a:t>
            </a:r>
          </a:p>
          <a:p>
            <a:pPr marL="12700" marR="0" lvl="0" indent="0" algn="l" defTabSz="1341150" rtl="0" eaLnBrk="1" fontAlgn="auto" latinLnBrk="0" hangingPunct="1">
              <a:lnSpc>
                <a:spcPct val="100000"/>
              </a:lnSpc>
              <a:spcBef>
                <a:spcPts val="400"/>
              </a:spcBef>
              <a:spcAft>
                <a:spcPts val="0"/>
              </a:spcAft>
              <a:buClrTx/>
              <a:buSzTx/>
              <a:buFontTx/>
              <a:buNone/>
              <a:tabLst/>
              <a:defRPr/>
            </a:pPr>
            <a:endParaRPr lang="en-US" sz="1050" i="1" dirty="0">
              <a:solidFill>
                <a:schemeClr val="tx1">
                  <a:lumMod val="75000"/>
                  <a:lumOff val="25000"/>
                </a:schemeClr>
              </a:solidFill>
              <a:latin typeface="Montserrat" pitchFamily="2" charset="77"/>
            </a:endParaRPr>
          </a:p>
        </p:txBody>
      </p:sp>
    </p:spTree>
    <p:extLst>
      <p:ext uri="{BB962C8B-B14F-4D97-AF65-F5344CB8AC3E}">
        <p14:creationId xmlns:p14="http://schemas.microsoft.com/office/powerpoint/2010/main" val="3046901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afb36a70-561b-4102-9c67-bb52e08c5e31" xsi:nil="true"/>
    <lcf76f155ced4ddcb4097134ff3c332f xmlns="d3d76091-52aa-47e7-bbb9-4195c902f3ee">
      <Terms xmlns="http://schemas.microsoft.com/office/infopath/2007/PartnerControls"/>
    </lcf76f155ced4ddcb4097134ff3c332f>
    <SharedWithUsers xmlns="ae2d3bb3-b822-486a-b2f9-b8b124150f4a">
      <UserInfo>
        <DisplayName>Harrje, Kate</DisplayName>
        <AccountId>191</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CC2FE31CD9F664E889166BB4E350C35" ma:contentTypeVersion="15" ma:contentTypeDescription="Create a new document." ma:contentTypeScope="" ma:versionID="9f297da34dc32f96b1b78e3f91352f13">
  <xsd:schema xmlns:xsd="http://www.w3.org/2001/XMLSchema" xmlns:xs="http://www.w3.org/2001/XMLSchema" xmlns:p="http://schemas.microsoft.com/office/2006/metadata/properties" xmlns:ns2="d3d76091-52aa-47e7-bbb9-4195c902f3ee" xmlns:ns3="ae2d3bb3-b822-486a-b2f9-b8b124150f4a" xmlns:ns4="afb36a70-561b-4102-9c67-bb52e08c5e31" targetNamespace="http://schemas.microsoft.com/office/2006/metadata/properties" ma:root="true" ma:fieldsID="b9fe5c9f1fe1cf37196083d99ac08303" ns2:_="" ns3:_="" ns4:_="">
    <xsd:import namespace="d3d76091-52aa-47e7-bbb9-4195c902f3ee"/>
    <xsd:import namespace="ae2d3bb3-b822-486a-b2f9-b8b124150f4a"/>
    <xsd:import namespace="afb36a70-561b-4102-9c67-bb52e08c5e3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LengthInSeconds" minOccurs="0"/>
                <xsd:element ref="ns2:MediaServiceObjectDetectorVersions" minOccurs="0"/>
                <xsd:element ref="ns2:MediaServiceGenerationTime" minOccurs="0"/>
                <xsd:element ref="ns2:MediaServiceEventHashCode" minOccurs="0"/>
                <xsd:element ref="ns2:lcf76f155ced4ddcb4097134ff3c332f" minOccurs="0"/>
                <xsd:element ref="ns4:TaxCatchAll"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d76091-52aa-47e7-bbb9-4195c902f3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6d4e8cb-c062-44c1-a705-8bc367ca517e"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e2d3bb3-b822-486a-b2f9-b8b124150f4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fb36a70-561b-4102-9c67-bb52e08c5e31"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df1bb0e6-19a9-40a8-90ff-acd958f1a829}" ma:internalName="TaxCatchAll" ma:showField="CatchAllData" ma:web="ae2d3bb3-b822-486a-b2f9-b8b124150f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E75A42-8203-4B71-895B-AB9726ED6FA4}">
  <ds:schemaRefs>
    <ds:schemaRef ds:uri="http://schemas.microsoft.com/sharepoint/v3/contenttype/forms"/>
  </ds:schemaRefs>
</ds:datastoreItem>
</file>

<file path=customXml/itemProps2.xml><?xml version="1.0" encoding="utf-8"?>
<ds:datastoreItem xmlns:ds="http://schemas.openxmlformats.org/officeDocument/2006/customXml" ds:itemID="{052B19A7-3BBE-4638-AAC1-173076A3DEF2}">
  <ds:schemaRefs>
    <ds:schemaRef ds:uri="http://purl.org/dc/dcmitype/"/>
    <ds:schemaRef ds:uri="ae2d3bb3-b822-486a-b2f9-b8b124150f4a"/>
    <ds:schemaRef ds:uri="http://purl.org/dc/terms/"/>
    <ds:schemaRef ds:uri="http://schemas.microsoft.com/office/infopath/2007/PartnerControls"/>
    <ds:schemaRef ds:uri="http://purl.org/dc/elements/1.1/"/>
    <ds:schemaRef ds:uri="http://schemas.microsoft.com/office/2006/documentManagement/types"/>
    <ds:schemaRef ds:uri="afb36a70-561b-4102-9c67-bb52e08c5e31"/>
    <ds:schemaRef ds:uri="d3d76091-52aa-47e7-bbb9-4195c902f3ee"/>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7F3C8BE0-E974-46CD-B36C-B7CD18D205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d76091-52aa-47e7-bbb9-4195c902f3ee"/>
    <ds:schemaRef ds:uri="ae2d3bb3-b822-486a-b2f9-b8b124150f4a"/>
    <ds:schemaRef ds:uri="afb36a70-561b-4102-9c67-bb52e08c5e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4499</TotalTime>
  <Words>1467</Words>
  <Application>Microsoft Office PowerPoint</Application>
  <PresentationFormat>Custom</PresentationFormat>
  <Paragraphs>112</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Acumin Variable Concept Condensed</vt:lpstr>
      <vt:lpstr>Acumin Variable Concept ExtraCondensed</vt:lpstr>
      <vt:lpstr>Barlow Condensed</vt:lpstr>
      <vt:lpstr>Barlow Condensed Medium</vt:lpstr>
      <vt:lpstr>Calibri</vt:lpstr>
      <vt:lpstr>Montserrat</vt:lpstr>
      <vt:lpstr>Montserrat SemiBold</vt:lpstr>
      <vt:lpstr>Prompt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MONTH  2023</dc:title>
  <dc:creator>Howell, Shannon</dc:creator>
  <cp:lastModifiedBy>Williams, Jessica</cp:lastModifiedBy>
  <cp:revision>41</cp:revision>
  <dcterms:created xsi:type="dcterms:W3CDTF">2023-07-28T16:14:29Z</dcterms:created>
  <dcterms:modified xsi:type="dcterms:W3CDTF">2024-03-30T00:54:57Z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2023-07-21T00:00:00Z</vt:filetime>
  </property>
  <property fmtid="{D5CDD505-2E9C-101B-9397-08002B2CF9AE}" pid="3" name="Creator">
    <vt:lpwstr>Adobe InDesign 18.4 (Macintosh)</vt:lpwstr>
  </property>
  <property fmtid="{D5CDD505-2E9C-101B-9397-08002B2CF9AE}" pid="4" name="LastSaved">
    <vt:filetime>2023-07-28T00:00:00Z</vt:filetime>
  </property>
  <property fmtid="{D5CDD505-2E9C-101B-9397-08002B2CF9AE}" pid="5" name="Producer">
    <vt:lpwstr>Adobe PDF Library 17.0</vt:lpwstr>
  </property>
  <property fmtid="{D5CDD505-2E9C-101B-9397-08002B2CF9AE}" pid="6" name="ContentTypeId">
    <vt:lpwstr>0x010100BCC2FE31CD9F664E889166BB4E350C35</vt:lpwstr>
  </property>
  <property fmtid="{D5CDD505-2E9C-101B-9397-08002B2CF9AE}" pid="7" name="MediaServiceImageTags">
    <vt:lpwstr/>
  </property>
</Properties>
</file>