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61" r:id="rId5"/>
    <p:sldId id="262" r:id="rId6"/>
  </p:sldIdLst>
  <p:sldSz cx="15544800" cy="10058400"/>
  <p:notesSz cx="15544800" cy="10058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A0A3"/>
    <a:srgbClr val="F36C3E"/>
    <a:srgbClr val="F8A37F"/>
    <a:srgbClr val="5CBEC8"/>
    <a:srgbClr val="82B8A3"/>
    <a:srgbClr val="1B9778"/>
    <a:srgbClr val="1EA2AE"/>
    <a:srgbClr val="4C4D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147083-BA2C-339E-AE2B-FA848D433FEC}" v="100" dt="2024-05-02T22:57:12.622"/>
    <p1510:client id="{777D68CE-D096-45A8-9D38-750EC1B71092}" v="1" dt="2024-05-02T22:57:45.22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76" autoAdjust="0"/>
    <p:restoredTop sz="96327"/>
  </p:normalViewPr>
  <p:slideViewPr>
    <p:cSldViewPr>
      <p:cViewPr varScale="1">
        <p:scale>
          <a:sx n="62" d="100"/>
          <a:sy n="62" d="100"/>
        </p:scale>
        <p:origin x="84" y="3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rje, Kate" userId="S::kate.harrje@vacationclub.com::95812c7d-35b6-40b8-aeb1-a89534903e2f" providerId="AD" clId="Web-{3D147083-BA2C-339E-AE2B-FA848D433FEC}"/>
    <pc:docChg chg="modSld">
      <pc:chgData name="Harrje, Kate" userId="S::kate.harrje@vacationclub.com::95812c7d-35b6-40b8-aeb1-a89534903e2f" providerId="AD" clId="Web-{3D147083-BA2C-339E-AE2B-FA848D433FEC}" dt="2024-05-02T22:56:59.606" v="63" actId="20577"/>
      <pc:docMkLst>
        <pc:docMk/>
      </pc:docMkLst>
      <pc:sldChg chg="modSp">
        <pc:chgData name="Harrje, Kate" userId="S::kate.harrje@vacationclub.com::95812c7d-35b6-40b8-aeb1-a89534903e2f" providerId="AD" clId="Web-{3D147083-BA2C-339E-AE2B-FA848D433FEC}" dt="2024-05-02T22:55:13.024" v="28" actId="20577"/>
        <pc:sldMkLst>
          <pc:docMk/>
          <pc:sldMk cId="4233291322" sldId="261"/>
        </pc:sldMkLst>
        <pc:spChg chg="mod">
          <ac:chgData name="Harrje, Kate" userId="S::kate.harrje@vacationclub.com::95812c7d-35b6-40b8-aeb1-a89534903e2f" providerId="AD" clId="Web-{3D147083-BA2C-339E-AE2B-FA848D433FEC}" dt="2024-05-02T22:55:13.024" v="28" actId="20577"/>
          <ac:spMkLst>
            <pc:docMk/>
            <pc:sldMk cId="4233291322" sldId="261"/>
            <ac:spMk id="4" creationId="{CA08005A-DEB8-5F20-29A0-59C6FD4DBE02}"/>
          </ac:spMkLst>
        </pc:spChg>
        <pc:spChg chg="mod">
          <ac:chgData name="Harrje, Kate" userId="S::kate.harrje@vacationclub.com::95812c7d-35b6-40b8-aeb1-a89534903e2f" providerId="AD" clId="Web-{3D147083-BA2C-339E-AE2B-FA848D433FEC}" dt="2024-05-02T22:55:07.196" v="25" actId="20577"/>
          <ac:spMkLst>
            <pc:docMk/>
            <pc:sldMk cId="4233291322" sldId="261"/>
            <ac:spMk id="16" creationId="{1202B1F9-3976-0066-AC79-CF41B0065AED}"/>
          </ac:spMkLst>
        </pc:spChg>
      </pc:sldChg>
      <pc:sldChg chg="delSp modSp">
        <pc:chgData name="Harrje, Kate" userId="S::kate.harrje@vacationclub.com::95812c7d-35b6-40b8-aeb1-a89534903e2f" providerId="AD" clId="Web-{3D147083-BA2C-339E-AE2B-FA848D433FEC}" dt="2024-05-02T22:56:59.606" v="63" actId="20577"/>
        <pc:sldMkLst>
          <pc:docMk/>
          <pc:sldMk cId="3046901037" sldId="262"/>
        </pc:sldMkLst>
        <pc:spChg chg="del mod">
          <ac:chgData name="Harrje, Kate" userId="S::kate.harrje@vacationclub.com::95812c7d-35b6-40b8-aeb1-a89534903e2f" providerId="AD" clId="Web-{3D147083-BA2C-339E-AE2B-FA848D433FEC}" dt="2024-05-02T22:55:40.963" v="39"/>
          <ac:spMkLst>
            <pc:docMk/>
            <pc:sldMk cId="3046901037" sldId="262"/>
            <ac:spMk id="8" creationId="{2AEC37C5-2EE1-E952-F43C-3C8D5DA808BA}"/>
          </ac:spMkLst>
        </pc:spChg>
        <pc:spChg chg="mod">
          <ac:chgData name="Harrje, Kate" userId="S::kate.harrje@vacationclub.com::95812c7d-35b6-40b8-aeb1-a89534903e2f" providerId="AD" clId="Web-{3D147083-BA2C-339E-AE2B-FA848D433FEC}" dt="2024-05-02T22:55:44.119" v="41" actId="20577"/>
          <ac:spMkLst>
            <pc:docMk/>
            <pc:sldMk cId="3046901037" sldId="262"/>
            <ac:spMk id="10" creationId="{3772256B-8A6D-802F-7D41-0122A44FB6CE}"/>
          </ac:spMkLst>
        </pc:spChg>
        <pc:spChg chg="mod">
          <ac:chgData name="Harrje, Kate" userId="S::kate.harrje@vacationclub.com::95812c7d-35b6-40b8-aeb1-a89534903e2f" providerId="AD" clId="Web-{3D147083-BA2C-339E-AE2B-FA848D433FEC}" dt="2024-05-02T22:56:03.432" v="54" actId="20577"/>
          <ac:spMkLst>
            <pc:docMk/>
            <pc:sldMk cId="3046901037" sldId="262"/>
            <ac:spMk id="12" creationId="{C961D65A-C6DD-AA56-BEA1-1DBBF4758F3E}"/>
          </ac:spMkLst>
        </pc:spChg>
        <pc:spChg chg="mod">
          <ac:chgData name="Harrje, Kate" userId="S::kate.harrje@vacationclub.com::95812c7d-35b6-40b8-aeb1-a89534903e2f" providerId="AD" clId="Web-{3D147083-BA2C-339E-AE2B-FA848D433FEC}" dt="2024-05-02T22:55:19.602" v="29" actId="20577"/>
          <ac:spMkLst>
            <pc:docMk/>
            <pc:sldMk cId="3046901037" sldId="262"/>
            <ac:spMk id="16" creationId="{90F78844-6A07-B106-16E2-38C1F2618284}"/>
          </ac:spMkLst>
        </pc:spChg>
        <pc:spChg chg="mod">
          <ac:chgData name="Harrje, Kate" userId="S::kate.harrje@vacationclub.com::95812c7d-35b6-40b8-aeb1-a89534903e2f" providerId="AD" clId="Web-{3D147083-BA2C-339E-AE2B-FA848D433FEC}" dt="2024-05-02T22:56:59.606" v="63" actId="20577"/>
          <ac:spMkLst>
            <pc:docMk/>
            <pc:sldMk cId="3046901037" sldId="262"/>
            <ac:spMk id="27" creationId="{8E0532D0-AB12-0056-22DA-EFBAA41BEC89}"/>
          </ac:spMkLst>
        </pc:spChg>
        <pc:spChg chg="mod">
          <ac:chgData name="Harrje, Kate" userId="S::kate.harrje@vacationclub.com::95812c7d-35b6-40b8-aeb1-a89534903e2f" providerId="AD" clId="Web-{3D147083-BA2C-339E-AE2B-FA848D433FEC}" dt="2024-05-02T22:55:31.634" v="33" actId="20577"/>
          <ac:spMkLst>
            <pc:docMk/>
            <pc:sldMk cId="3046901037" sldId="262"/>
            <ac:spMk id="36" creationId="{7FC72914-BA87-396B-97FF-96BB0CF19CA9}"/>
          </ac:spMkLst>
        </pc:spChg>
        <pc:spChg chg="mod">
          <ac:chgData name="Harrje, Kate" userId="S::kate.harrje@vacationclub.com::95812c7d-35b6-40b8-aeb1-a89534903e2f" providerId="AD" clId="Web-{3D147083-BA2C-339E-AE2B-FA848D433FEC}" dt="2024-05-02T22:55:35.369" v="36" actId="20577"/>
          <ac:spMkLst>
            <pc:docMk/>
            <pc:sldMk cId="3046901037" sldId="262"/>
            <ac:spMk id="40" creationId="{86E6A4FD-B4BE-CC46-C51A-F05AB0F53BBF}"/>
          </ac:spMkLst>
        </pc:spChg>
      </pc:sldChg>
    </pc:docChg>
  </pc:docChgLst>
  <pc:docChgLst>
    <pc:chgData name="Harrje, Kate" userId="95812c7d-35b6-40b8-aeb1-a89534903e2f" providerId="ADAL" clId="{777D68CE-D096-45A8-9D38-750EC1B71092}"/>
    <pc:docChg chg="undo custSel modSld">
      <pc:chgData name="Harrje, Kate" userId="95812c7d-35b6-40b8-aeb1-a89534903e2f" providerId="ADAL" clId="{777D68CE-D096-45A8-9D38-750EC1B71092}" dt="2024-05-02T23:03:17.926" v="86" actId="114"/>
      <pc:docMkLst>
        <pc:docMk/>
      </pc:docMkLst>
      <pc:sldChg chg="addSp modSp mod">
        <pc:chgData name="Harrje, Kate" userId="95812c7d-35b6-40b8-aeb1-a89534903e2f" providerId="ADAL" clId="{777D68CE-D096-45A8-9D38-750EC1B71092}" dt="2024-05-02T23:03:17.926" v="86" actId="114"/>
        <pc:sldMkLst>
          <pc:docMk/>
          <pc:sldMk cId="3046901037" sldId="262"/>
        </pc:sldMkLst>
        <pc:spChg chg="add mod">
          <ac:chgData name="Harrje, Kate" userId="95812c7d-35b6-40b8-aeb1-a89534903e2f" providerId="ADAL" clId="{777D68CE-D096-45A8-9D38-750EC1B71092}" dt="2024-05-02T23:03:17.926" v="86" actId="114"/>
          <ac:spMkLst>
            <pc:docMk/>
            <pc:sldMk cId="3046901037" sldId="262"/>
            <ac:spMk id="5" creationId="{92CC5C76-C3E3-8AD6-6654-8FFFC852BB57}"/>
          </ac:spMkLst>
        </pc:spChg>
        <pc:spChg chg="add mod">
          <ac:chgData name="Harrje, Kate" userId="95812c7d-35b6-40b8-aeb1-a89534903e2f" providerId="ADAL" clId="{777D68CE-D096-45A8-9D38-750EC1B71092}" dt="2024-05-02T23:02:08.913" v="55"/>
          <ac:spMkLst>
            <pc:docMk/>
            <pc:sldMk cId="3046901037" sldId="262"/>
            <ac:spMk id="7" creationId="{2AC4FFC1-7ED6-E516-6715-97F91925928F}"/>
          </ac:spMkLst>
        </pc:spChg>
        <pc:spChg chg="mod">
          <ac:chgData name="Harrje, Kate" userId="95812c7d-35b6-40b8-aeb1-a89534903e2f" providerId="ADAL" clId="{777D68CE-D096-45A8-9D38-750EC1B71092}" dt="2024-05-02T23:01:30.719" v="49" actId="20577"/>
          <ac:spMkLst>
            <pc:docMk/>
            <pc:sldMk cId="3046901037" sldId="262"/>
            <ac:spMk id="10" creationId="{3772256B-8A6D-802F-7D41-0122A44FB6CE}"/>
          </ac:spMkLst>
        </pc:spChg>
        <pc:spChg chg="mod">
          <ac:chgData name="Harrje, Kate" userId="95812c7d-35b6-40b8-aeb1-a89534903e2f" providerId="ADAL" clId="{777D68CE-D096-45A8-9D38-750EC1B71092}" dt="2024-05-02T23:03:05.530" v="85" actId="20577"/>
          <ac:spMkLst>
            <pc:docMk/>
            <pc:sldMk cId="3046901037" sldId="262"/>
            <ac:spMk id="12" creationId="{C961D65A-C6DD-AA56-BEA1-1DBBF4758F3E}"/>
          </ac:spMkLst>
        </pc:spChg>
        <pc:spChg chg="mod">
          <ac:chgData name="Harrje, Kate" userId="95812c7d-35b6-40b8-aeb1-a89534903e2f" providerId="ADAL" clId="{777D68CE-D096-45A8-9D38-750EC1B71092}" dt="2024-05-02T22:59:04.812" v="18"/>
          <ac:spMkLst>
            <pc:docMk/>
            <pc:sldMk cId="3046901037" sldId="262"/>
            <ac:spMk id="29" creationId="{3782E587-558F-759E-6196-BE8FE3A174AD}"/>
          </ac:spMkLst>
        </pc:spChg>
        <pc:spChg chg="mod">
          <ac:chgData name="Harrje, Kate" userId="95812c7d-35b6-40b8-aeb1-a89534903e2f" providerId="ADAL" clId="{777D68CE-D096-45A8-9D38-750EC1B71092}" dt="2024-05-02T22:59:40.551" v="37" actId="20577"/>
          <ac:spMkLst>
            <pc:docMk/>
            <pc:sldMk cId="3046901037" sldId="262"/>
            <ac:spMk id="36" creationId="{7FC72914-BA87-396B-97FF-96BB0CF19CA9}"/>
          </ac:spMkLst>
        </pc:spChg>
        <pc:spChg chg="mod">
          <ac:chgData name="Harrje, Kate" userId="95812c7d-35b6-40b8-aeb1-a89534903e2f" providerId="ADAL" clId="{777D68CE-D096-45A8-9D38-750EC1B71092}" dt="2024-05-02T23:00:10.367" v="41" actId="6549"/>
          <ac:spMkLst>
            <pc:docMk/>
            <pc:sldMk cId="3046901037" sldId="262"/>
            <ac:spMk id="40" creationId="{86E6A4FD-B4BE-CC46-C51A-F05AB0F53BB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65860" y="3118104"/>
            <a:ext cx="13213080" cy="2112264"/>
          </a:xfrm>
          <a:prstGeom prst="rect">
            <a:avLst/>
          </a:prstGeom>
        </p:spPr>
        <p:txBody>
          <a:bodyPr wrap="square" lIns="0" tIns="0" rIns="0" bIns="0">
            <a:spAutoFit/>
          </a:bodyPr>
          <a:lstStyle>
            <a:lvl1pPr>
              <a:defRPr sz="2200" b="0" i="0" u="sng">
                <a:solidFill>
                  <a:schemeClr val="bg1"/>
                </a:solidFill>
                <a:latin typeface="Calibri"/>
                <a:cs typeface="Calibri"/>
              </a:defRPr>
            </a:lvl1pPr>
          </a:lstStyle>
          <a:p>
            <a:endParaRPr/>
          </a:p>
        </p:txBody>
      </p:sp>
      <p:sp>
        <p:nvSpPr>
          <p:cNvPr id="3" name="Holder 3"/>
          <p:cNvSpPr>
            <a:spLocks noGrp="1"/>
          </p:cNvSpPr>
          <p:nvPr>
            <p:ph type="subTitle" idx="4"/>
          </p:nvPr>
        </p:nvSpPr>
        <p:spPr>
          <a:xfrm>
            <a:off x="2331720" y="5632704"/>
            <a:ext cx="10881360" cy="25146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5/2/2024</a:t>
            </a:fld>
            <a:endParaRPr lang="en-US"/>
          </a:p>
        </p:txBody>
      </p:sp>
      <p:sp>
        <p:nvSpPr>
          <p:cNvPr id="6" name="Holder 6"/>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7016750" y="2487869"/>
            <a:ext cx="1511300" cy="662939"/>
          </a:xfrm>
          <a:prstGeom prst="rect">
            <a:avLst/>
          </a:prstGeom>
        </p:spPr>
        <p:txBody>
          <a:bodyPr lIns="0" tIns="0" rIns="0" bIns="0"/>
          <a:lstStyle>
            <a:lvl1pPr>
              <a:defRPr sz="2200" b="0" i="0" u="sng">
                <a:solidFill>
                  <a:schemeClr val="bg1"/>
                </a:solidFill>
                <a:latin typeface="Calibri"/>
                <a:cs typeface="Calibri"/>
              </a:defRPr>
            </a:lvl1pPr>
          </a:lstStyle>
          <a:p>
            <a:endParaRPr/>
          </a:p>
        </p:txBody>
      </p:sp>
      <p:sp>
        <p:nvSpPr>
          <p:cNvPr id="3" name="Holder 3"/>
          <p:cNvSpPr>
            <a:spLocks noGrp="1"/>
          </p:cNvSpPr>
          <p:nvPr>
            <p:ph sz="half" idx="2"/>
          </p:nvPr>
        </p:nvSpPr>
        <p:spPr>
          <a:xfrm>
            <a:off x="777240" y="2313432"/>
            <a:ext cx="6761988"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005572" y="2313432"/>
            <a:ext cx="6761988"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5/2/2024</a:t>
            </a:fld>
            <a:endParaRPr lang="en-US"/>
          </a:p>
        </p:txBody>
      </p:sp>
      <p:sp>
        <p:nvSpPr>
          <p:cNvPr id="7" name="Holder 7"/>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7016750" y="2487869"/>
            <a:ext cx="1511300" cy="662939"/>
          </a:xfrm>
          <a:prstGeom prst="rect">
            <a:avLst/>
          </a:prstGeom>
        </p:spPr>
        <p:txBody>
          <a:bodyPr lIns="0" tIns="0" rIns="0" bIns="0"/>
          <a:lstStyle>
            <a:lvl1pPr>
              <a:defRPr sz="2200" b="0" i="0" u="sng">
                <a:solidFill>
                  <a:schemeClr val="bg1"/>
                </a:solidFill>
                <a:latin typeface="Calibri"/>
                <a:cs typeface="Calibri"/>
              </a:defRPr>
            </a:lvl1pPr>
          </a:lstStyle>
          <a:p>
            <a:endParaRPr/>
          </a:p>
        </p:txBody>
      </p:sp>
      <p:sp>
        <p:nvSpPr>
          <p:cNvPr id="3" name="Holder 3"/>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5/2/2024</a:t>
            </a:fld>
            <a:endParaRPr lang="en-US"/>
          </a:p>
        </p:txBody>
      </p:sp>
      <p:sp>
        <p:nvSpPr>
          <p:cNvPr id="5" name="Holder 5"/>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5/2/2024</a:t>
            </a:fld>
            <a:endParaRPr lang="en-US"/>
          </a:p>
        </p:txBody>
      </p:sp>
      <p:sp>
        <p:nvSpPr>
          <p:cNvPr id="4" name="Holder 4"/>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A screenshot of a website&#10;&#10;Description automatically generated">
            <a:extLst>
              <a:ext uri="{FF2B5EF4-FFF2-40B4-BE49-F238E27FC236}">
                <a16:creationId xmlns:a16="http://schemas.microsoft.com/office/drawing/2014/main" id="{E22C8021-DC65-2A55-3B2E-F6D4A757BC05}"/>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tretch>
            <a:fillRect/>
          </a:stretch>
        </p:blipFill>
        <p:spPr>
          <a:xfrm>
            <a:off x="0" y="5800"/>
            <a:ext cx="15544800" cy="3657600"/>
          </a:xfrm>
          <a:prstGeom prst="rect">
            <a:avLst/>
          </a:prstGeom>
        </p:spPr>
      </p:pic>
      <p:sp>
        <p:nvSpPr>
          <p:cNvPr id="4" name="object 76">
            <a:extLst>
              <a:ext uri="{FF2B5EF4-FFF2-40B4-BE49-F238E27FC236}">
                <a16:creationId xmlns:a16="http://schemas.microsoft.com/office/drawing/2014/main" id="{CA08005A-DEB8-5F20-29A0-59C6FD4DBE02}"/>
              </a:ext>
            </a:extLst>
          </p:cNvPr>
          <p:cNvSpPr txBox="1">
            <a:spLocks/>
          </p:cNvSpPr>
          <p:nvPr/>
        </p:nvSpPr>
        <p:spPr>
          <a:xfrm>
            <a:off x="8534400" y="609600"/>
            <a:ext cx="1511300" cy="659796"/>
          </a:xfrm>
          <a:prstGeom prst="rect">
            <a:avLst/>
          </a:prstGeom>
        </p:spPr>
        <p:txBody>
          <a:bodyPr vert="horz" wrap="square" lIns="0" tIns="66675" rIns="0" bIns="0" rtlCol="0" anchor="t">
            <a:spAutoFit/>
          </a:bodyPr>
          <a:lstStyle>
            <a:lvl1pPr>
              <a:defRPr>
                <a:latin typeface="+mj-lt"/>
                <a:ea typeface="+mj-ea"/>
                <a:cs typeface="+mj-cs"/>
              </a:defRPr>
            </a:lvl1pPr>
          </a:lstStyle>
          <a:p>
            <a:pPr marL="238125" indent="-238125" algn="ctr">
              <a:spcBef>
                <a:spcPts val="525"/>
              </a:spcBef>
              <a:tabLst>
                <a:tab pos="1484313" algn="l"/>
              </a:tabLst>
            </a:pPr>
            <a:r>
              <a:rPr lang="en-US" b="1" dirty="0">
                <a:solidFill>
                  <a:schemeClr val="bg1"/>
                </a:solidFill>
                <a:latin typeface="Acumin Variable Concept Condensed"/>
              </a:rPr>
              <a:t>MAY</a:t>
            </a:r>
            <a:endParaRPr lang="en-US" dirty="0">
              <a:solidFill>
                <a:schemeClr val="bg1"/>
              </a:solidFill>
            </a:endParaRPr>
          </a:p>
          <a:p>
            <a:pPr algn="ctr">
              <a:spcBef>
                <a:spcPts val="275"/>
              </a:spcBef>
            </a:pPr>
            <a:r>
              <a:rPr lang="en-US" b="1" spc="300" dirty="0">
                <a:solidFill>
                  <a:srgbClr val="77787B"/>
                </a:solidFill>
                <a:latin typeface="Acumin Variable Concept ExtraCondensed" panose="020B0304020202020204" pitchFamily="34" charset="77"/>
              </a:rPr>
              <a:t>2024</a:t>
            </a:r>
            <a:endParaRPr lang="en-US" sz="1400" b="1" spc="300" dirty="0">
              <a:latin typeface="Acumin Variable Concept ExtraCondensed" panose="020B0304020202020204" pitchFamily="34" charset="77"/>
            </a:endParaRPr>
          </a:p>
        </p:txBody>
      </p:sp>
      <p:sp>
        <p:nvSpPr>
          <p:cNvPr id="5" name="object 77">
            <a:extLst>
              <a:ext uri="{FF2B5EF4-FFF2-40B4-BE49-F238E27FC236}">
                <a16:creationId xmlns:a16="http://schemas.microsoft.com/office/drawing/2014/main" id="{74502425-2218-C807-FF73-13A941772A62}"/>
              </a:ext>
            </a:extLst>
          </p:cNvPr>
          <p:cNvSpPr>
            <a:spLocks noGrp="1" noRot="1" noMove="1" noResize="1" noEditPoints="1" noAdjustHandles="1" noChangeArrowheads="1" noChangeShapeType="1"/>
          </p:cNvSpPr>
          <p:nvPr/>
        </p:nvSpPr>
        <p:spPr>
          <a:xfrm>
            <a:off x="342899" y="8458200"/>
            <a:ext cx="14859001" cy="1288413"/>
          </a:xfrm>
          <a:custGeom>
            <a:avLst/>
            <a:gdLst/>
            <a:ahLst/>
            <a:cxnLst/>
            <a:rect l="l" t="t" r="r" b="b"/>
            <a:pathLst>
              <a:path w="14627225" h="1143000">
                <a:moveTo>
                  <a:pt x="14627225" y="0"/>
                </a:moveTo>
                <a:lnTo>
                  <a:pt x="0" y="0"/>
                </a:lnTo>
                <a:lnTo>
                  <a:pt x="0" y="1143000"/>
                </a:lnTo>
                <a:lnTo>
                  <a:pt x="14627225" y="1143000"/>
                </a:lnTo>
                <a:lnTo>
                  <a:pt x="14627225" y="0"/>
                </a:lnTo>
                <a:close/>
              </a:path>
            </a:pathLst>
          </a:custGeom>
          <a:solidFill>
            <a:srgbClr val="4C4D4E"/>
          </a:solidFill>
        </p:spPr>
        <p:txBody>
          <a:bodyPr wrap="square" lIns="0" tIns="0" rIns="0" bIns="0" rtlCol="0"/>
          <a:lstStyle/>
          <a:p>
            <a:endParaRPr/>
          </a:p>
        </p:txBody>
      </p:sp>
      <p:sp>
        <p:nvSpPr>
          <p:cNvPr id="6" name="object 78">
            <a:extLst>
              <a:ext uri="{FF2B5EF4-FFF2-40B4-BE49-F238E27FC236}">
                <a16:creationId xmlns:a16="http://schemas.microsoft.com/office/drawing/2014/main" id="{3F1557AA-390E-5FFA-7C45-7C2F19A79D2D}"/>
              </a:ext>
            </a:extLst>
          </p:cNvPr>
          <p:cNvSpPr txBox="1"/>
          <p:nvPr/>
        </p:nvSpPr>
        <p:spPr>
          <a:xfrm>
            <a:off x="482917" y="8838938"/>
            <a:ext cx="1676400" cy="456535"/>
          </a:xfrm>
          <a:prstGeom prst="rect">
            <a:avLst/>
          </a:prstGeom>
        </p:spPr>
        <p:txBody>
          <a:bodyPr vert="horz" wrap="square" lIns="0" tIns="12700" rIns="0" bIns="0" rtlCol="0">
            <a:spAutoFit/>
          </a:bodyPr>
          <a:lstStyle/>
          <a:p>
            <a:pPr marR="5080" indent="114300" algn="ctr">
              <a:lnSpc>
                <a:spcPct val="100000"/>
              </a:lnSpc>
              <a:spcBef>
                <a:spcPts val="100"/>
              </a:spcBef>
            </a:pPr>
            <a:r>
              <a:rPr sz="1400" b="1" spc="-10" dirty="0">
                <a:solidFill>
                  <a:srgbClr val="FFFFFF"/>
                </a:solidFill>
                <a:latin typeface="Montserrat SemiBold" pitchFamily="2" charset="77"/>
                <a:cs typeface="Verdana"/>
              </a:rPr>
              <a:t>SIGNATURE</a:t>
            </a:r>
            <a:endParaRPr lang="en-US" sz="1400" b="1" spc="-10" dirty="0">
              <a:solidFill>
                <a:srgbClr val="FFFFFF"/>
              </a:solidFill>
              <a:latin typeface="Montserrat SemiBold" pitchFamily="2" charset="77"/>
              <a:cs typeface="Verdana"/>
            </a:endParaRPr>
          </a:p>
          <a:p>
            <a:pPr marR="5080" indent="114300" algn="ctr">
              <a:lnSpc>
                <a:spcPct val="100000"/>
              </a:lnSpc>
              <a:spcBef>
                <a:spcPts val="100"/>
              </a:spcBef>
            </a:pPr>
            <a:r>
              <a:rPr sz="1400" b="1" spc="-10" dirty="0">
                <a:solidFill>
                  <a:srgbClr val="FFFFFF"/>
                </a:solidFill>
                <a:latin typeface="Montserrat SemiBold" pitchFamily="2" charset="77"/>
                <a:cs typeface="Verdana"/>
              </a:rPr>
              <a:t>EXPERIENCES</a:t>
            </a:r>
            <a:endParaRPr sz="1400" b="1" dirty="0">
              <a:latin typeface="Montserrat SemiBold" pitchFamily="2" charset="77"/>
              <a:cs typeface="Verdana"/>
            </a:endParaRPr>
          </a:p>
        </p:txBody>
      </p:sp>
      <p:sp>
        <p:nvSpPr>
          <p:cNvPr id="11" name="object 79">
            <a:extLst>
              <a:ext uri="{FF2B5EF4-FFF2-40B4-BE49-F238E27FC236}">
                <a16:creationId xmlns:a16="http://schemas.microsoft.com/office/drawing/2014/main" id="{34E65355-0338-80A2-C7AE-7AA473D5D9A2}"/>
              </a:ext>
            </a:extLst>
          </p:cNvPr>
          <p:cNvSpPr txBox="1"/>
          <p:nvPr/>
        </p:nvSpPr>
        <p:spPr>
          <a:xfrm>
            <a:off x="11025259" y="8534400"/>
            <a:ext cx="3017520" cy="1065613"/>
          </a:xfrm>
          <a:prstGeom prst="rect">
            <a:avLst/>
          </a:prstGeom>
        </p:spPr>
        <p:txBody>
          <a:bodyPr vert="horz" wrap="square" lIns="0" tIns="0" rIns="0" bIns="0" rtlCol="0">
            <a:spAutoFit/>
          </a:bodyPr>
          <a:lstStyle/>
          <a:p>
            <a:pPr marL="0" marR="5080" lvl="0" indent="0" algn="l" defTabSz="457200" rtl="0" eaLnBrk="1" fontAlgn="auto" latinLnBrk="0" hangingPunct="1">
              <a:lnSpc>
                <a:spcPts val="1380"/>
              </a:lnSpc>
              <a:spcBef>
                <a:spcPts val="100"/>
              </a:spcBef>
              <a:spcAft>
                <a:spcPts val="0"/>
              </a:spcAft>
              <a:buClrTx/>
              <a:buSzTx/>
              <a:buFontTx/>
              <a:buNone/>
              <a:tabLst/>
              <a:defRPr/>
            </a:pPr>
            <a:r>
              <a:rPr kumimoji="0" lang="en-US" sz="1050" b="1" i="0" u="none" strike="noStrike" kern="1200" cap="none" spc="0" normalizeH="0" baseline="0" noProof="0" dirty="0">
                <a:ln>
                  <a:noFill/>
                </a:ln>
                <a:solidFill>
                  <a:srgbClr val="82B8A3"/>
                </a:solidFill>
                <a:effectLst/>
                <a:uLnTx/>
                <a:uFillTx/>
                <a:latin typeface="Montserrat SemiBold" pitchFamily="2" charset="77"/>
                <a:ea typeface="+mn-ea"/>
                <a:cs typeface="Calibri"/>
              </a:rPr>
              <a:t>Around the Town Scavenger Hunt</a:t>
            </a:r>
            <a:r>
              <a:rPr kumimoji="0" sz="1050" b="1" i="0" u="none" strike="noStrike" kern="1200" cap="none" spc="0" normalizeH="0" baseline="0" noProof="0" dirty="0">
                <a:ln>
                  <a:noFill/>
                </a:ln>
                <a:solidFill>
                  <a:srgbClr val="82B8A3"/>
                </a:solidFill>
                <a:effectLst/>
                <a:uLnTx/>
                <a:uFillTx/>
                <a:latin typeface="Montserrat SemiBold" pitchFamily="2" charset="77"/>
                <a:ea typeface="+mn-ea"/>
                <a:cs typeface="Calibri"/>
              </a:rPr>
              <a:t> </a:t>
            </a:r>
            <a:r>
              <a:rPr kumimoji="0" sz="1050" b="0" i="0" u="none" strike="noStrike" kern="1200" cap="none" spc="0" normalizeH="0" baseline="0" noProof="0" dirty="0">
                <a:ln>
                  <a:noFill/>
                </a:ln>
                <a:solidFill>
                  <a:srgbClr val="FFFFFF"/>
                </a:solidFill>
                <a:effectLst/>
                <a:uLnTx/>
                <a:uFillTx/>
                <a:latin typeface="Montserrat" pitchFamily="2" charset="77"/>
                <a:ea typeface="+mn-ea"/>
                <a:cs typeface="Calibri"/>
              </a:rPr>
              <a:t>– </a:t>
            </a:r>
            <a:r>
              <a:rPr kumimoji="0" lang="en-US" sz="1050" b="0" i="0" u="none" strike="noStrike" kern="1200" cap="none" spc="0" normalizeH="0" baseline="0" noProof="0" dirty="0">
                <a:ln>
                  <a:noFill/>
                </a:ln>
                <a:solidFill>
                  <a:srgbClr val="FFFFFF"/>
                </a:solidFill>
                <a:effectLst/>
                <a:uLnTx/>
                <a:uFillTx/>
                <a:latin typeface="Montserrat" pitchFamily="2" charset="77"/>
                <a:ea typeface="+mn-ea"/>
                <a:cs typeface="Calibri"/>
              </a:rPr>
              <a:t>We are excited to be able to create for you a fun and innovative digital scavenger hunt that elevates the traditional scavenger hunt experience. Please make sure to stop by and grab your Event Code!</a:t>
            </a:r>
            <a:endParaRPr kumimoji="0" sz="105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12" name="object 80">
            <a:extLst>
              <a:ext uri="{FF2B5EF4-FFF2-40B4-BE49-F238E27FC236}">
                <a16:creationId xmlns:a16="http://schemas.microsoft.com/office/drawing/2014/main" id="{026A9DDB-07CD-DA75-06EE-DC4BA21AD0B0}"/>
              </a:ext>
            </a:extLst>
          </p:cNvPr>
          <p:cNvSpPr txBox="1"/>
          <p:nvPr/>
        </p:nvSpPr>
        <p:spPr>
          <a:xfrm>
            <a:off x="5244489" y="8534400"/>
            <a:ext cx="2544128" cy="1101776"/>
          </a:xfrm>
          <a:prstGeom prst="rect">
            <a:avLst/>
          </a:prstGeom>
        </p:spPr>
        <p:txBody>
          <a:bodyPr vert="horz" wrap="square" lIns="0" tIns="0" rIns="0" bIns="0" rtlCol="0">
            <a:spAutoFit/>
          </a:bodyPr>
          <a:lstStyle/>
          <a:p>
            <a:pPr marL="0" marR="5080" lvl="0" indent="0" algn="l" defTabSz="457200" rtl="0" eaLnBrk="1" fontAlgn="auto" latinLnBrk="0" hangingPunct="1">
              <a:lnSpc>
                <a:spcPct val="114599"/>
              </a:lnSpc>
              <a:spcBef>
                <a:spcPts val="100"/>
              </a:spcBef>
              <a:spcAft>
                <a:spcPts val="0"/>
              </a:spcAft>
              <a:buClrTx/>
              <a:buSzTx/>
              <a:buFontTx/>
              <a:buNone/>
              <a:tabLst/>
              <a:defRPr/>
            </a:pPr>
            <a:r>
              <a:rPr kumimoji="0" lang="en-US" sz="1050" b="1" i="0" u="none" strike="noStrike" kern="1200" cap="none" spc="0" normalizeH="0" baseline="0" noProof="0" dirty="0">
                <a:ln>
                  <a:noFill/>
                </a:ln>
                <a:solidFill>
                  <a:srgbClr val="82B8A3"/>
                </a:solidFill>
                <a:effectLst/>
                <a:uLnTx/>
                <a:uFillTx/>
                <a:latin typeface="Montserrat SemiBold" pitchFamily="2" charset="77"/>
                <a:ea typeface="+mn-ea"/>
                <a:cs typeface="Calibri"/>
              </a:rPr>
              <a:t>Hidden Gems </a:t>
            </a:r>
            <a:r>
              <a:rPr kumimoji="0" sz="1050" b="0" i="0" u="none" strike="noStrike" kern="1200" cap="none" spc="0" normalizeH="0" baseline="0" noProof="0" dirty="0">
                <a:ln>
                  <a:noFill/>
                </a:ln>
                <a:solidFill>
                  <a:srgbClr val="FFFFFF"/>
                </a:solidFill>
                <a:effectLst/>
                <a:uLnTx/>
                <a:uFillTx/>
                <a:latin typeface="Montserrat" pitchFamily="2" charset="77"/>
                <a:ea typeface="+mn-ea"/>
                <a:cs typeface="Calibri"/>
              </a:rPr>
              <a:t>– </a:t>
            </a:r>
            <a:r>
              <a:rPr kumimoji="0" lang="en-US" sz="1050" b="0" i="0" u="none" strike="noStrike" kern="1200" cap="none" spc="0" normalizeH="0" baseline="0" noProof="0" dirty="0">
                <a:ln>
                  <a:noFill/>
                </a:ln>
                <a:solidFill>
                  <a:srgbClr val="FFFFFF"/>
                </a:solidFill>
                <a:effectLst/>
                <a:uLnTx/>
                <a:uFillTx/>
                <a:latin typeface="Montserrat" pitchFamily="2" charset="77"/>
                <a:ea typeface="+mn-ea"/>
                <a:cs typeface="Calibri"/>
              </a:rPr>
              <a:t>Here’s a chance to really soak up the local culture to it's fullest. Please stop by and ask our associates (a.k.a. local experts) to share some of those great local gems and recommendations!</a:t>
            </a:r>
            <a:endParaRPr kumimoji="0" sz="105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13" name="object 81">
            <a:extLst>
              <a:ext uri="{FF2B5EF4-FFF2-40B4-BE49-F238E27FC236}">
                <a16:creationId xmlns:a16="http://schemas.microsoft.com/office/drawing/2014/main" id="{3A7F1487-A573-4255-0CB5-D7C9F3A9607F}"/>
              </a:ext>
            </a:extLst>
          </p:cNvPr>
          <p:cNvSpPr txBox="1"/>
          <p:nvPr/>
        </p:nvSpPr>
        <p:spPr>
          <a:xfrm>
            <a:off x="8080106" y="8534400"/>
            <a:ext cx="2653665" cy="898900"/>
          </a:xfrm>
          <a:prstGeom prst="rect">
            <a:avLst/>
          </a:prstGeom>
        </p:spPr>
        <p:txBody>
          <a:bodyPr vert="horz" wrap="square" lIns="0" tIns="0" rIns="0" bIns="0" rtlCol="0" anchor="t">
            <a:spAutoFit/>
          </a:bodyPr>
          <a:lstStyle/>
          <a:p>
            <a:pPr marR="5080" algn="l" defTabSz="457200" rtl="0">
              <a:lnSpc>
                <a:spcPts val="1380"/>
              </a:lnSpc>
              <a:spcBef>
                <a:spcPts val="100"/>
              </a:spcBef>
              <a:defRPr/>
            </a:pPr>
            <a:r>
              <a:rPr kumimoji="0" lang="en-US" sz="1050" b="1" i="0" u="none" strike="noStrike" kern="1200" cap="none" spc="0" normalizeH="0" baseline="0" noProof="0" dirty="0">
                <a:ln>
                  <a:noFill/>
                </a:ln>
                <a:solidFill>
                  <a:srgbClr val="5CBEC8"/>
                </a:solidFill>
                <a:effectLst/>
                <a:uLnTx/>
                <a:uFillTx/>
                <a:latin typeface="Montserrat SemiBold"/>
                <a:ea typeface="+mn-ea"/>
                <a:cs typeface="Calibri"/>
              </a:rPr>
              <a:t>Daily Ritual </a:t>
            </a:r>
            <a:r>
              <a:rPr kumimoji="0" sz="1050" b="0" i="0" u="none" strike="noStrike" kern="1200" cap="none" spc="0" normalizeH="0" baseline="0" noProof="0" dirty="0">
                <a:ln>
                  <a:noFill/>
                </a:ln>
                <a:solidFill>
                  <a:srgbClr val="FFFFFF"/>
                </a:solidFill>
                <a:effectLst/>
                <a:uLnTx/>
                <a:uFillTx/>
                <a:latin typeface="Montserrat"/>
                <a:ea typeface="+mn-ea"/>
                <a:cs typeface="Calibri"/>
              </a:rPr>
              <a:t>– </a:t>
            </a:r>
            <a:r>
              <a:rPr lang="en-US" sz="1050" kern="1200" dirty="0">
                <a:solidFill>
                  <a:srgbClr val="FFFFFF"/>
                </a:solidFill>
                <a:latin typeface="Montserrat"/>
                <a:ea typeface="+mn-ea"/>
                <a:cs typeface="Calibri"/>
              </a:rPr>
              <a:t>Explore the village and enjoy Beaver Creek's infamous chocolate chip cookies each day at 3PM! </a:t>
            </a:r>
            <a:endParaRPr lang="en-US" sz="1050" b="0" i="0" u="none" strike="noStrike" kern="1200" cap="none" spc="0" normalizeH="0" baseline="0" noProof="0" dirty="0">
              <a:ln>
                <a:noFill/>
              </a:ln>
              <a:solidFill>
                <a:srgbClr val="FFFFFF"/>
              </a:solidFill>
              <a:effectLst/>
              <a:uLnTx/>
              <a:uFillTx/>
              <a:latin typeface="Montserrat" pitchFamily="2" charset="77"/>
              <a:ea typeface="+mn-ea"/>
              <a:cs typeface="Calibri"/>
            </a:endParaRPr>
          </a:p>
          <a:p>
            <a:pPr marL="0" marR="5080" lvl="0" indent="0" algn="l" defTabSz="457200" rtl="0" eaLnBrk="1" fontAlgn="auto" latinLnBrk="0" hangingPunct="1">
              <a:lnSpc>
                <a:spcPts val="1380"/>
              </a:lnSpc>
              <a:spcBef>
                <a:spcPts val="100"/>
              </a:spcBef>
              <a:spcAft>
                <a:spcPts val="0"/>
              </a:spcAft>
              <a:buClrTx/>
              <a:buSzTx/>
              <a:buFontTx/>
              <a:buNone/>
              <a:tabLst/>
              <a:defRPr/>
            </a:pPr>
            <a:endParaRPr kumimoji="0" sz="105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14" name="object 82">
            <a:extLst>
              <a:ext uri="{FF2B5EF4-FFF2-40B4-BE49-F238E27FC236}">
                <a16:creationId xmlns:a16="http://schemas.microsoft.com/office/drawing/2014/main" id="{F3B8AD4F-FE38-F5C1-A438-1E311D642209}"/>
              </a:ext>
            </a:extLst>
          </p:cNvPr>
          <p:cNvSpPr txBox="1"/>
          <p:nvPr/>
        </p:nvSpPr>
        <p:spPr>
          <a:xfrm>
            <a:off x="2299334" y="8534400"/>
            <a:ext cx="2653666" cy="915956"/>
          </a:xfrm>
          <a:prstGeom prst="rect">
            <a:avLst/>
          </a:prstGeom>
        </p:spPr>
        <p:txBody>
          <a:bodyPr vert="horz" wrap="square" lIns="0" tIns="0" rIns="0" bIns="0" rtlCol="0">
            <a:spAutoFit/>
          </a:bodyPr>
          <a:lstStyle/>
          <a:p>
            <a:pPr marL="0" marR="5080" lvl="0" indent="0" algn="l" defTabSz="457200" rtl="0" eaLnBrk="1" fontAlgn="auto" latinLnBrk="0" hangingPunct="1">
              <a:lnSpc>
                <a:spcPct val="114599"/>
              </a:lnSpc>
              <a:spcBef>
                <a:spcPts val="100"/>
              </a:spcBef>
              <a:spcAft>
                <a:spcPts val="0"/>
              </a:spcAft>
              <a:buClrTx/>
              <a:buSzTx/>
              <a:buFontTx/>
              <a:buNone/>
              <a:tabLst/>
              <a:defRPr/>
            </a:pPr>
            <a:r>
              <a:rPr kumimoji="0" lang="en-US" sz="1050" b="1" i="0" u="none" strike="noStrike" kern="1200" cap="none" spc="0" normalizeH="0" baseline="0" noProof="0" dirty="0">
                <a:ln>
                  <a:noFill/>
                </a:ln>
                <a:solidFill>
                  <a:srgbClr val="F8A37F"/>
                </a:solidFill>
                <a:effectLst/>
                <a:uLnTx/>
                <a:uFillTx/>
                <a:latin typeface="Montserrat SemiBold" pitchFamily="2" charset="77"/>
                <a:ea typeface="+mn-ea"/>
                <a:cs typeface="Calibri"/>
              </a:rPr>
              <a:t>Giving Back </a:t>
            </a:r>
            <a:r>
              <a:rPr kumimoji="0" sz="1050" b="0" i="0" u="none" strike="noStrike" kern="1200" cap="none" spc="0" normalizeH="0" baseline="0" noProof="0" dirty="0">
                <a:ln>
                  <a:noFill/>
                </a:ln>
                <a:solidFill>
                  <a:srgbClr val="FFFFFF"/>
                </a:solidFill>
                <a:effectLst/>
                <a:uLnTx/>
                <a:uFillTx/>
                <a:latin typeface="Montserrat" pitchFamily="2" charset="77"/>
                <a:ea typeface="+mn-ea"/>
                <a:cs typeface="Calibri"/>
              </a:rPr>
              <a:t>– </a:t>
            </a:r>
            <a:r>
              <a:rPr kumimoji="0" lang="en-US" sz="1050" b="0" i="0" u="none" strike="noStrike" kern="1200" cap="none" spc="0" normalizeH="0" baseline="0" noProof="0" dirty="0">
                <a:ln>
                  <a:noFill/>
                </a:ln>
                <a:solidFill>
                  <a:srgbClr val="FFFFFF"/>
                </a:solidFill>
                <a:effectLst/>
                <a:uLnTx/>
                <a:uFillTx/>
                <a:latin typeface="Montserrat" pitchFamily="2" charset="77"/>
                <a:ea typeface="+mn-ea"/>
                <a:cs typeface="Calibri"/>
              </a:rPr>
              <a:t>Join us for our GM Forum each Tuesday, where we will highlight our Hike of the Month and give back to our community by participating in “Leave No Trace”.</a:t>
            </a:r>
            <a:endParaRPr kumimoji="0" sz="105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15" name="object 21">
            <a:extLst>
              <a:ext uri="{FF2B5EF4-FFF2-40B4-BE49-F238E27FC236}">
                <a16:creationId xmlns:a16="http://schemas.microsoft.com/office/drawing/2014/main" id="{68EF58AF-3DC8-AFAA-4E3A-9947EAE648BA}"/>
              </a:ext>
            </a:extLst>
          </p:cNvPr>
          <p:cNvSpPr txBox="1"/>
          <p:nvPr/>
        </p:nvSpPr>
        <p:spPr>
          <a:xfrm>
            <a:off x="685800" y="3810000"/>
            <a:ext cx="4343400" cy="4111960"/>
          </a:xfrm>
          <a:prstGeom prst="rect">
            <a:avLst/>
          </a:prstGeom>
        </p:spPr>
        <p:txBody>
          <a:bodyPr vert="horz" wrap="square" lIns="0" tIns="73660" rIns="0" bIns="0" rtlCol="0" anchor="t">
            <a:spAutoFit/>
          </a:bodyPr>
          <a:lstStyle/>
          <a:p>
            <a:pPr>
              <a:lnSpc>
                <a:spcPts val="1540"/>
              </a:lnSpc>
              <a:spcBef>
                <a:spcPts val="1200"/>
              </a:spcBef>
              <a:spcAft>
                <a:spcPts val="300"/>
              </a:spcAft>
            </a:pPr>
            <a:r>
              <a:rPr lang="en-US" sz="1300" dirty="0">
                <a:solidFill>
                  <a:srgbClr val="009778"/>
                </a:solidFill>
                <a:effectLst/>
                <a:latin typeface="Barlow Condensed Medium" pitchFamily="2" charset="77"/>
              </a:rPr>
              <a:t>YEAR-ROUND</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50" b="1" i="0" u="none" strike="noStrike" kern="0" cap="none" spc="0" normalizeH="0" baseline="0" noProof="0" dirty="0">
                <a:ln>
                  <a:noFill/>
                </a:ln>
                <a:solidFill>
                  <a:prstClr val="black">
                    <a:lumMod val="65000"/>
                    <a:lumOff val="35000"/>
                  </a:prstClr>
                </a:solidFill>
                <a:effectLst/>
                <a:uLnTx/>
                <a:uFillTx/>
                <a:latin typeface="Montserrat"/>
              </a:rPr>
              <a:t>Highway 24 Scenic Drive</a:t>
            </a:r>
            <a:r>
              <a:rPr kumimoji="0" lang="en-US" sz="1050" b="0" i="0" u="none" strike="noStrike" kern="0" cap="none" spc="0" normalizeH="0" baseline="0" noProof="0" dirty="0">
                <a:ln>
                  <a:noFill/>
                </a:ln>
                <a:solidFill>
                  <a:prstClr val="black">
                    <a:lumMod val="65000"/>
                    <a:lumOff val="35000"/>
                  </a:prstClr>
                </a:solidFill>
                <a:effectLst/>
                <a:uLnTx/>
                <a:uFillTx/>
                <a:latin typeface="Montserrat"/>
              </a:rPr>
              <a:t> – Go on the ultimate road trip on this amazing scenic drive that takes you from Minturn to Leadville! In Leadville, enjoy, scenic views, hiking trails, mining history, and a quaint, old-timey downtown area. </a:t>
            </a:r>
            <a:endParaRPr lang="en-US" sz="1050" dirty="0">
              <a:solidFill>
                <a:prstClr val="black">
                  <a:lumMod val="65000"/>
                  <a:lumOff val="35000"/>
                </a:prstClr>
              </a:solidFill>
              <a:latin typeface="Montserrat"/>
            </a:endParaRPr>
          </a:p>
          <a:p>
            <a:pPr>
              <a:lnSpc>
                <a:spcPts val="1440"/>
              </a:lnSpc>
              <a:spcBef>
                <a:spcPts val="1200"/>
              </a:spcBef>
              <a:spcAft>
                <a:spcPts val="300"/>
              </a:spcAft>
            </a:pPr>
            <a:r>
              <a:rPr lang="en-US" sz="1300" dirty="0">
                <a:solidFill>
                  <a:srgbClr val="009778"/>
                </a:solidFill>
                <a:effectLst/>
                <a:latin typeface="Barlow Condensed Medium" pitchFamily="2" charset="77"/>
              </a:rPr>
              <a:t>YEAR-ROUND | 10:00 AM-4:00 PM</a:t>
            </a:r>
          </a:p>
          <a:p>
            <a:pPr>
              <a:lnSpc>
                <a:spcPts val="1500"/>
              </a:lnSpc>
            </a:pPr>
            <a:r>
              <a:rPr lang="en-US" sz="1050" b="1" dirty="0">
                <a:solidFill>
                  <a:schemeClr val="tx1">
                    <a:lumMod val="65000"/>
                    <a:lumOff val="35000"/>
                  </a:schemeClr>
                </a:solidFill>
                <a:effectLst/>
                <a:latin typeface="Montserrat"/>
              </a:rPr>
              <a:t>Self Guided Betty Ford Alpine Gardens Botanical Walk </a:t>
            </a:r>
            <a:r>
              <a:rPr lang="en-US" sz="1050" dirty="0">
                <a:solidFill>
                  <a:schemeClr val="tx1">
                    <a:lumMod val="65000"/>
                    <a:lumOff val="35000"/>
                  </a:schemeClr>
                </a:solidFill>
                <a:effectLst/>
                <a:latin typeface="Montserrat"/>
              </a:rPr>
              <a:t>– Plant life galore! Bring your walking shoes and your curiosity to this beautiful botanical garden filled with all kinds of wonderful local flora and fauna. </a:t>
            </a:r>
          </a:p>
          <a:p>
            <a:pPr marL="0" marR="0" lvl="0" indent="0" defTabSz="914400" eaLnBrk="1" fontAlgn="auto" latinLnBrk="0" hangingPunct="1">
              <a:lnSpc>
                <a:spcPts val="1540"/>
              </a:lnSpc>
              <a:spcBef>
                <a:spcPts val="1200"/>
              </a:spcBef>
              <a:spcAft>
                <a:spcPts val="300"/>
              </a:spcAft>
              <a:buClrTx/>
              <a:buSzTx/>
              <a:buFontTx/>
              <a:buNone/>
              <a:tabLst/>
              <a:defRPr/>
            </a:pPr>
            <a:r>
              <a:rPr kumimoji="0" lang="en-US" sz="1300" b="0" i="0" u="none" strike="noStrike" kern="0" cap="none" spc="0" normalizeH="0" baseline="0" noProof="0" dirty="0">
                <a:ln>
                  <a:noFill/>
                </a:ln>
                <a:solidFill>
                  <a:srgbClr val="009778"/>
                </a:solidFill>
                <a:effectLst/>
                <a:uLnTx/>
                <a:uFillTx/>
                <a:latin typeface="Barlow Condensed Medium" pitchFamily="2" charset="77"/>
              </a:rPr>
              <a:t>MONDAY – FRIDAY</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50" b="1" i="0" u="none" strike="noStrike" kern="0" cap="none" spc="0" normalizeH="0" baseline="0" noProof="0" dirty="0">
                <a:ln>
                  <a:noFill/>
                </a:ln>
                <a:solidFill>
                  <a:prstClr val="black">
                    <a:lumMod val="65000"/>
                    <a:lumOff val="35000"/>
                  </a:prstClr>
                </a:solidFill>
                <a:effectLst/>
                <a:uLnTx/>
                <a:uFillTx/>
                <a:latin typeface="Montserrat"/>
              </a:rPr>
              <a:t>Nature Walk | Avon Tang Campus </a:t>
            </a:r>
            <a:r>
              <a:rPr kumimoji="0" lang="en-US" sz="1050" b="0" i="0" u="none" strike="noStrike" kern="0" cap="none" spc="0" normalizeH="0" baseline="0" noProof="0" dirty="0">
                <a:ln>
                  <a:noFill/>
                </a:ln>
                <a:solidFill>
                  <a:prstClr val="black">
                    <a:lumMod val="65000"/>
                    <a:lumOff val="35000"/>
                  </a:prstClr>
                </a:solidFill>
                <a:effectLst/>
                <a:uLnTx/>
                <a:uFillTx/>
                <a:latin typeface="Montserrat"/>
              </a:rPr>
              <a:t>– Join a Naturalist for a free gentle educational hike through aspen and riparian communities at the Avon Tang campus. Registration required. </a:t>
            </a:r>
          </a:p>
          <a:p>
            <a:pPr>
              <a:lnSpc>
                <a:spcPts val="1500"/>
              </a:lnSpc>
            </a:pPr>
            <a:endParaRPr lang="en-US" sz="1050" dirty="0">
              <a:solidFill>
                <a:schemeClr val="tx1">
                  <a:lumMod val="65000"/>
                  <a:lumOff val="35000"/>
                </a:schemeClr>
              </a:solidFill>
              <a:latin typeface="Montserrat" pitchFamily="2" charset="77"/>
            </a:endParaRPr>
          </a:p>
          <a:p>
            <a:pPr marL="0" marR="0" lvl="0" indent="0" defTabSz="914400" eaLnBrk="1" fontAlgn="auto" latinLnBrk="0" hangingPunct="1">
              <a:lnSpc>
                <a:spcPts val="1440"/>
              </a:lnSpc>
              <a:spcBef>
                <a:spcPts val="1200"/>
              </a:spcBef>
              <a:spcAft>
                <a:spcPts val="300"/>
              </a:spcAft>
              <a:buClrTx/>
              <a:buSzTx/>
              <a:buFontTx/>
              <a:buNone/>
              <a:tabLst/>
              <a:defRPr/>
            </a:pPr>
            <a:endParaRPr lang="en-US" sz="1300" b="0" i="0" u="none" strike="noStrike" kern="0" cap="none" spc="0" normalizeH="0" baseline="0" noProof="0" dirty="0">
              <a:ln>
                <a:noFill/>
              </a:ln>
              <a:solidFill>
                <a:srgbClr val="009778"/>
              </a:solidFill>
              <a:effectLst/>
              <a:uLnTx/>
              <a:uFillTx/>
              <a:latin typeface="Barlow Condensed Medium"/>
            </a:endParaRPr>
          </a:p>
          <a:p>
            <a:pPr>
              <a:lnSpc>
                <a:spcPts val="1500"/>
              </a:lnSpc>
            </a:pPr>
            <a:endParaRPr lang="en-US" sz="1050" dirty="0">
              <a:solidFill>
                <a:schemeClr val="tx1">
                  <a:lumMod val="65000"/>
                  <a:lumOff val="35000"/>
                </a:schemeClr>
              </a:solidFill>
              <a:effectLst/>
              <a:latin typeface="Montserrat" pitchFamily="2" charset="77"/>
            </a:endParaRPr>
          </a:p>
          <a:p>
            <a:pPr>
              <a:lnSpc>
                <a:spcPts val="1500"/>
              </a:lnSpc>
            </a:pPr>
            <a:endParaRPr lang="en-US" sz="1050" dirty="0">
              <a:solidFill>
                <a:schemeClr val="tx1">
                  <a:lumMod val="65000"/>
                  <a:lumOff val="35000"/>
                </a:schemeClr>
              </a:solidFill>
              <a:effectLst/>
              <a:latin typeface="Montserrat" pitchFamily="2" charset="77"/>
            </a:endParaRPr>
          </a:p>
        </p:txBody>
      </p:sp>
      <p:pic>
        <p:nvPicPr>
          <p:cNvPr id="18" name="Picture 17">
            <a:extLst>
              <a:ext uri="{FF2B5EF4-FFF2-40B4-BE49-F238E27FC236}">
                <a16:creationId xmlns:a16="http://schemas.microsoft.com/office/drawing/2014/main" id="{782536D9-3034-8DE3-38E4-6763CCDEE6A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4299511" y="8735669"/>
            <a:ext cx="663074" cy="663074"/>
          </a:xfrm>
          <a:prstGeom prst="rect">
            <a:avLst/>
          </a:prstGeom>
        </p:spPr>
      </p:pic>
      <p:sp>
        <p:nvSpPr>
          <p:cNvPr id="16" name="object 26">
            <a:extLst>
              <a:ext uri="{FF2B5EF4-FFF2-40B4-BE49-F238E27FC236}">
                <a16:creationId xmlns:a16="http://schemas.microsoft.com/office/drawing/2014/main" id="{1202B1F9-3976-0066-AC79-CF41B0065AED}"/>
              </a:ext>
            </a:extLst>
          </p:cNvPr>
          <p:cNvSpPr txBox="1"/>
          <p:nvPr/>
        </p:nvSpPr>
        <p:spPr>
          <a:xfrm>
            <a:off x="5605272" y="3810000"/>
            <a:ext cx="4343400" cy="3637471"/>
          </a:xfrm>
          <a:prstGeom prst="rect">
            <a:avLst/>
          </a:prstGeom>
        </p:spPr>
        <p:txBody>
          <a:bodyPr vert="horz" wrap="square" lIns="0" tIns="73660" rIns="0" bIns="0" rtlCol="0" anchor="t">
            <a:spAutoFit/>
          </a:bodyPr>
          <a:lstStyle/>
          <a:p>
            <a:pPr>
              <a:lnSpc>
                <a:spcPts val="1500"/>
              </a:lnSpc>
              <a:spcBef>
                <a:spcPts val="1200"/>
              </a:spcBef>
              <a:spcAft>
                <a:spcPts val="300"/>
              </a:spcAft>
            </a:pPr>
            <a:r>
              <a:rPr lang="en-US" sz="1300" dirty="0">
                <a:solidFill>
                  <a:srgbClr val="1EA2AE"/>
                </a:solidFill>
                <a:effectLst/>
                <a:latin typeface="Barlow Condensed Medium" pitchFamily="2" charset="77"/>
              </a:rPr>
              <a:t>YEAR-ROUND</a:t>
            </a:r>
          </a:p>
          <a:p>
            <a:pPr>
              <a:lnSpc>
                <a:spcPts val="1500"/>
              </a:lnSpc>
            </a:pPr>
            <a:r>
              <a:rPr lang="en-US" sz="1050" b="1" dirty="0">
                <a:solidFill>
                  <a:schemeClr val="tx1">
                    <a:lumMod val="65000"/>
                    <a:lumOff val="35000"/>
                  </a:schemeClr>
                </a:solidFill>
                <a:latin typeface="Montserrat" pitchFamily="2" charset="77"/>
              </a:rPr>
              <a:t>Walking Mountain Science Center </a:t>
            </a:r>
            <a:r>
              <a:rPr lang="en-US" sz="1050" dirty="0">
                <a:solidFill>
                  <a:schemeClr val="tx1">
                    <a:lumMod val="65000"/>
                    <a:lumOff val="35000"/>
                  </a:schemeClr>
                </a:solidFill>
                <a:effectLst/>
                <a:latin typeface="Montserrat" pitchFamily="2" charset="77"/>
              </a:rPr>
              <a:t>– An innovative natural science learning campus for residents and visitors of the Eagle Valley. Free and open to the public.</a:t>
            </a:r>
          </a:p>
          <a:p>
            <a:pPr>
              <a:lnSpc>
                <a:spcPts val="1500"/>
              </a:lnSpc>
            </a:pPr>
            <a:endParaRPr lang="en-US" sz="1050" dirty="0">
              <a:solidFill>
                <a:schemeClr val="tx1">
                  <a:lumMod val="65000"/>
                  <a:lumOff val="35000"/>
                </a:schemeClr>
              </a:solidFill>
              <a:latin typeface="Montserrat"/>
            </a:endParaRPr>
          </a:p>
          <a:p>
            <a:pPr>
              <a:lnSpc>
                <a:spcPts val="1500"/>
              </a:lnSpc>
              <a:spcBef>
                <a:spcPts val="1200"/>
              </a:spcBef>
              <a:spcAft>
                <a:spcPts val="300"/>
              </a:spcAft>
            </a:pPr>
            <a:r>
              <a:rPr lang="en-US" sz="1300" dirty="0">
                <a:solidFill>
                  <a:srgbClr val="1EA2AE"/>
                </a:solidFill>
                <a:effectLst/>
                <a:latin typeface="Barlow Condensed Medium" pitchFamily="2" charset="77"/>
              </a:rPr>
              <a:t>EVENINGS BEGINNING </a:t>
            </a:r>
            <a:r>
              <a:rPr lang="en-US" sz="1300" dirty="0">
                <a:solidFill>
                  <a:srgbClr val="1EA2AE"/>
                </a:solidFill>
                <a:latin typeface="Barlow Condensed Medium" pitchFamily="2" charset="77"/>
              </a:rPr>
              <a:t>|</a:t>
            </a:r>
            <a:r>
              <a:rPr lang="en-US" sz="1300" dirty="0">
                <a:solidFill>
                  <a:srgbClr val="1EA2AE"/>
                </a:solidFill>
                <a:effectLst/>
                <a:latin typeface="Barlow Condensed Medium" pitchFamily="2" charset="77"/>
              </a:rPr>
              <a:t> 5:00 PM</a:t>
            </a:r>
          </a:p>
          <a:p>
            <a:pPr>
              <a:lnSpc>
                <a:spcPts val="1500"/>
              </a:lnSpc>
            </a:pPr>
            <a:r>
              <a:rPr lang="en-US" sz="1050" b="1" dirty="0">
                <a:solidFill>
                  <a:schemeClr val="tx1">
                    <a:lumMod val="65000"/>
                    <a:lumOff val="35000"/>
                  </a:schemeClr>
                </a:solidFill>
                <a:effectLst/>
                <a:latin typeface="Montserrat" pitchFamily="2" charset="77"/>
              </a:rPr>
              <a:t>Roast Smore’s </a:t>
            </a:r>
            <a:r>
              <a:rPr lang="en-US" sz="1050" dirty="0">
                <a:solidFill>
                  <a:schemeClr val="tx1">
                    <a:lumMod val="65000"/>
                    <a:lumOff val="35000"/>
                  </a:schemeClr>
                </a:solidFill>
                <a:effectLst/>
                <a:latin typeface="Montserrat" pitchFamily="2" charset="77"/>
              </a:rPr>
              <a:t>– Stop by the hotel front desk to request your smore's kits. When you are ready head to the fire pits and get to </a:t>
            </a:r>
            <a:r>
              <a:rPr lang="en-US" sz="1050" dirty="0" err="1">
                <a:solidFill>
                  <a:schemeClr val="tx1">
                    <a:lumMod val="65000"/>
                    <a:lumOff val="35000"/>
                  </a:schemeClr>
                </a:solidFill>
                <a:effectLst/>
                <a:latin typeface="Montserrat" pitchFamily="2" charset="77"/>
              </a:rPr>
              <a:t>roastin</a:t>
            </a:r>
            <a:r>
              <a:rPr lang="en-US" sz="1050" dirty="0">
                <a:solidFill>
                  <a:schemeClr val="tx1">
                    <a:lumMod val="65000"/>
                    <a:lumOff val="35000"/>
                  </a:schemeClr>
                </a:solidFill>
                <a:effectLst/>
                <a:latin typeface="Montserrat" pitchFamily="2" charset="77"/>
              </a:rPr>
              <a:t>’!</a:t>
            </a:r>
          </a:p>
          <a:p>
            <a:pPr>
              <a:lnSpc>
                <a:spcPts val="1500"/>
              </a:lnSpc>
            </a:pPr>
            <a:endParaRPr lang="en-US" sz="1050" dirty="0">
              <a:solidFill>
                <a:schemeClr val="tx1">
                  <a:lumMod val="65000"/>
                  <a:lumOff val="35000"/>
                </a:schemeClr>
              </a:solidFill>
              <a:latin typeface="Montserrat" pitchFamily="2" charset="77"/>
            </a:endParaRPr>
          </a:p>
          <a:p>
            <a:pPr>
              <a:lnSpc>
                <a:spcPts val="1500"/>
              </a:lnSpc>
            </a:pPr>
            <a:r>
              <a:rPr lang="en-US" sz="1300" dirty="0">
                <a:solidFill>
                  <a:srgbClr val="1EA2AE"/>
                </a:solidFill>
                <a:latin typeface="Barlow Condensed Medium"/>
              </a:rPr>
              <a:t>TUESDAYS | 10:00 AM </a:t>
            </a:r>
            <a:endParaRPr lang="en-US" sz="1050" dirty="0">
              <a:solidFill>
                <a:srgbClr val="595959"/>
              </a:solidFill>
              <a:latin typeface="Montserrat" pitchFamily="2" charset="77"/>
            </a:endParaRPr>
          </a:p>
          <a:p>
            <a:pPr algn="l"/>
            <a:r>
              <a:rPr lang="en-US" sz="1050" b="1" dirty="0">
                <a:solidFill>
                  <a:schemeClr val="tx1">
                    <a:lumMod val="65000"/>
                    <a:lumOff val="35000"/>
                  </a:schemeClr>
                </a:solidFill>
                <a:latin typeface="Montserrat" pitchFamily="2" charset="77"/>
              </a:rPr>
              <a:t>Family Storytime</a:t>
            </a:r>
            <a:r>
              <a:rPr lang="en-US" sz="1100" dirty="0">
                <a:solidFill>
                  <a:schemeClr val="tx1">
                    <a:lumMod val="65000"/>
                    <a:lumOff val="35000"/>
                  </a:schemeClr>
                </a:solidFill>
              </a:rPr>
              <a:t> – </a:t>
            </a:r>
            <a:r>
              <a:rPr lang="en-US" sz="1050" dirty="0">
                <a:solidFill>
                  <a:schemeClr val="tx1">
                    <a:lumMod val="65000"/>
                    <a:lumOff val="35000"/>
                  </a:schemeClr>
                </a:solidFill>
                <a:latin typeface="Montserrat" pitchFamily="2" charset="77"/>
              </a:rPr>
              <a:t>Join in the fun at the Eagle Valley Library District Avon branch for stories, songs, rhymes and more to encourage development of early literacy skills for children 0-6 years old. Storytime is followed by a simple craft. Call 970-949-6797 with any questions. </a:t>
            </a:r>
          </a:p>
          <a:p>
            <a:pPr>
              <a:lnSpc>
                <a:spcPts val="1500"/>
              </a:lnSpc>
            </a:pPr>
            <a:endParaRPr lang="en-US" sz="1050" dirty="0">
              <a:solidFill>
                <a:schemeClr val="tx1">
                  <a:lumMod val="65000"/>
                  <a:lumOff val="35000"/>
                </a:schemeClr>
              </a:solidFill>
              <a:latin typeface="Montserrat" pitchFamily="2" charset="77"/>
            </a:endParaRPr>
          </a:p>
          <a:p>
            <a:pPr>
              <a:lnSpc>
                <a:spcPts val="1500"/>
              </a:lnSpc>
            </a:pPr>
            <a:endParaRPr lang="en-US" sz="1050" dirty="0">
              <a:solidFill>
                <a:schemeClr val="tx1">
                  <a:lumMod val="65000"/>
                  <a:lumOff val="35000"/>
                </a:schemeClr>
              </a:solidFill>
              <a:latin typeface="Montserrat" pitchFamily="2" charset="77"/>
            </a:endParaRPr>
          </a:p>
        </p:txBody>
      </p:sp>
      <p:sp>
        <p:nvSpPr>
          <p:cNvPr id="17" name="object 31">
            <a:extLst>
              <a:ext uri="{FF2B5EF4-FFF2-40B4-BE49-F238E27FC236}">
                <a16:creationId xmlns:a16="http://schemas.microsoft.com/office/drawing/2014/main" id="{60AFD862-83C0-A824-F295-CB255C44B87A}"/>
              </a:ext>
            </a:extLst>
          </p:cNvPr>
          <p:cNvSpPr txBox="1"/>
          <p:nvPr/>
        </p:nvSpPr>
        <p:spPr>
          <a:xfrm>
            <a:off x="10515600" y="3810000"/>
            <a:ext cx="4343400" cy="3368166"/>
          </a:xfrm>
          <a:prstGeom prst="rect">
            <a:avLst/>
          </a:prstGeom>
        </p:spPr>
        <p:txBody>
          <a:bodyPr vert="horz" wrap="square" lIns="0" tIns="73660" rIns="0" bIns="0" rtlCol="0">
            <a:spAutoFit/>
          </a:bodyPr>
          <a:lstStyle/>
          <a:p>
            <a:pPr>
              <a:lnSpc>
                <a:spcPts val="1500"/>
              </a:lnSpc>
              <a:spcBef>
                <a:spcPts val="1200"/>
              </a:spcBef>
              <a:spcAft>
                <a:spcPts val="300"/>
              </a:spcAft>
            </a:pPr>
            <a:r>
              <a:rPr lang="en-US" sz="1300" dirty="0">
                <a:solidFill>
                  <a:srgbClr val="F36C3E"/>
                </a:solidFill>
                <a:effectLst/>
                <a:latin typeface="Barlow Condensed Medium" pitchFamily="2" charset="77"/>
              </a:rPr>
              <a:t>YEAR-ROUND</a:t>
            </a:r>
          </a:p>
          <a:p>
            <a:pPr>
              <a:lnSpc>
                <a:spcPts val="1500"/>
              </a:lnSpc>
            </a:pPr>
            <a:r>
              <a:rPr lang="en-US" sz="1050" b="1" dirty="0">
                <a:solidFill>
                  <a:schemeClr val="tx1">
                    <a:lumMod val="65000"/>
                    <a:lumOff val="35000"/>
                  </a:schemeClr>
                </a:solidFill>
                <a:effectLst/>
                <a:latin typeface="Montserrat" pitchFamily="2" charset="77"/>
              </a:rPr>
              <a:t>Alpine Arts Classes </a:t>
            </a:r>
            <a:r>
              <a:rPr lang="en-US" sz="1050" dirty="0">
                <a:solidFill>
                  <a:schemeClr val="tx1">
                    <a:lumMod val="65000"/>
                    <a:lumOff val="35000"/>
                  </a:schemeClr>
                </a:solidFill>
                <a:effectLst/>
                <a:latin typeface="Montserrat" pitchFamily="2" charset="77"/>
              </a:rPr>
              <a:t>– In Edwards' charming Riverwalk shopping center lies Alpine Arts Center, a vibrant arts shop and studio that offers classes for those who want to express themselves through art! See alpinearts.org for the events calendar and to register for classes.</a:t>
            </a:r>
          </a:p>
          <a:p>
            <a:pPr>
              <a:lnSpc>
                <a:spcPts val="1500"/>
              </a:lnSpc>
            </a:pPr>
            <a:endParaRPr lang="en-US" sz="1050" dirty="0">
              <a:solidFill>
                <a:schemeClr val="tx1">
                  <a:lumMod val="65000"/>
                  <a:lumOff val="35000"/>
                </a:schemeClr>
              </a:solidFill>
              <a:effectLst/>
              <a:latin typeface="Montserrat" pitchFamily="2" charset="77"/>
            </a:endParaRPr>
          </a:p>
          <a:p>
            <a:pPr>
              <a:lnSpc>
                <a:spcPts val="1500"/>
              </a:lnSpc>
              <a:spcBef>
                <a:spcPts val="1200"/>
              </a:spcBef>
              <a:spcAft>
                <a:spcPts val="300"/>
              </a:spcAft>
            </a:pPr>
            <a:r>
              <a:rPr lang="en-US" sz="1300" dirty="0">
                <a:solidFill>
                  <a:srgbClr val="F36C3E"/>
                </a:solidFill>
                <a:effectLst/>
                <a:latin typeface="Barlow Condensed Medium" pitchFamily="2" charset="77"/>
              </a:rPr>
              <a:t>YEAR-ROUND</a:t>
            </a:r>
          </a:p>
          <a:p>
            <a:pPr>
              <a:lnSpc>
                <a:spcPts val="1500"/>
              </a:lnSpc>
            </a:pPr>
            <a:r>
              <a:rPr lang="en-US" sz="1050" b="1" dirty="0">
                <a:solidFill>
                  <a:schemeClr val="tx1">
                    <a:lumMod val="65000"/>
                    <a:lumOff val="35000"/>
                  </a:schemeClr>
                </a:solidFill>
                <a:effectLst/>
                <a:latin typeface="Montserrat" pitchFamily="2" charset="77"/>
              </a:rPr>
              <a:t>Beaver Creek/Avon Art Walk </a:t>
            </a:r>
            <a:r>
              <a:rPr lang="en-US" sz="1050" dirty="0">
                <a:solidFill>
                  <a:schemeClr val="tx1">
                    <a:lumMod val="65000"/>
                    <a:lumOff val="35000"/>
                  </a:schemeClr>
                </a:solidFill>
                <a:effectLst/>
                <a:latin typeface="Montserrat" pitchFamily="2" charset="77"/>
              </a:rPr>
              <a:t> – Take a self-guided walk through the village to explore many of the art pieces on-display here in Beaver creek, from the "Frost Flowers" to the "Super G" larger-than-life goggles, there's lots to see! In the town of Avon, one can also take a self-guided tour of the Art Around Avon, see the town’s website or visit Town Hall for Avon Art Walk walking maps. </a:t>
            </a:r>
          </a:p>
          <a:p>
            <a:pPr>
              <a:lnSpc>
                <a:spcPts val="1500"/>
              </a:lnSpc>
            </a:pPr>
            <a:endParaRPr lang="en-US" sz="1050" dirty="0">
              <a:solidFill>
                <a:schemeClr val="tx1">
                  <a:lumMod val="65000"/>
                  <a:lumOff val="35000"/>
                </a:schemeClr>
              </a:solidFill>
              <a:effectLst/>
              <a:latin typeface="Montserrat" pitchFamily="2" charset="77"/>
            </a:endParaRPr>
          </a:p>
        </p:txBody>
      </p:sp>
    </p:spTree>
    <p:extLst>
      <p:ext uri="{BB962C8B-B14F-4D97-AF65-F5344CB8AC3E}">
        <p14:creationId xmlns:p14="http://schemas.microsoft.com/office/powerpoint/2010/main" val="4233291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51">
            <a:extLst>
              <a:ext uri="{FF2B5EF4-FFF2-40B4-BE49-F238E27FC236}">
                <a16:creationId xmlns:a16="http://schemas.microsoft.com/office/drawing/2014/main" id="{DA28529B-9346-BEC3-86BC-F9CBE742CC71}"/>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tretch>
            <a:fillRect/>
          </a:stretch>
        </p:blipFill>
        <p:spPr>
          <a:xfrm>
            <a:off x="0" y="0"/>
            <a:ext cx="15544800" cy="1371600"/>
          </a:xfrm>
          <a:prstGeom prst="rect">
            <a:avLst/>
          </a:prstGeom>
        </p:spPr>
      </p:pic>
      <p:graphicFrame>
        <p:nvGraphicFramePr>
          <p:cNvPr id="19" name="object 16">
            <a:extLst>
              <a:ext uri="{FF2B5EF4-FFF2-40B4-BE49-F238E27FC236}">
                <a16:creationId xmlns:a16="http://schemas.microsoft.com/office/drawing/2014/main" id="{2653276E-F684-372A-4C73-C6C6EB7CAE2A}"/>
              </a:ext>
            </a:extLst>
          </p:cNvPr>
          <p:cNvGraphicFramePr>
            <a:graphicFrameLocks noGrp="1"/>
          </p:cNvGraphicFramePr>
          <p:nvPr>
            <p:extLst>
              <p:ext uri="{D42A27DB-BD31-4B8C-83A1-F6EECF244321}">
                <p14:modId xmlns:p14="http://schemas.microsoft.com/office/powerpoint/2010/main" val="2317985887"/>
              </p:ext>
            </p:extLst>
          </p:nvPr>
        </p:nvGraphicFramePr>
        <p:xfrm>
          <a:off x="342898" y="1024904"/>
          <a:ext cx="14854428" cy="240030"/>
        </p:xfrm>
        <a:graphic>
          <a:graphicData uri="http://schemas.openxmlformats.org/drawingml/2006/table">
            <a:tbl>
              <a:tblPr firstRow="1" bandRow="1">
                <a:tableStyleId>{2D5ABB26-0587-4C30-8999-92F81FD0307C}</a:tableStyleId>
              </a:tblPr>
              <a:tblGrid>
                <a:gridCol w="2032433">
                  <a:extLst>
                    <a:ext uri="{9D8B030D-6E8A-4147-A177-3AD203B41FA5}">
                      <a16:colId xmlns:a16="http://schemas.microsoft.com/office/drawing/2014/main" val="20000"/>
                    </a:ext>
                  </a:extLst>
                </a:gridCol>
                <a:gridCol w="2163329">
                  <a:extLst>
                    <a:ext uri="{9D8B030D-6E8A-4147-A177-3AD203B41FA5}">
                      <a16:colId xmlns:a16="http://schemas.microsoft.com/office/drawing/2014/main" val="20001"/>
                    </a:ext>
                  </a:extLst>
                </a:gridCol>
                <a:gridCol w="2080794">
                  <a:extLst>
                    <a:ext uri="{9D8B030D-6E8A-4147-A177-3AD203B41FA5}">
                      <a16:colId xmlns:a16="http://schemas.microsoft.com/office/drawing/2014/main" val="20002"/>
                    </a:ext>
                  </a:extLst>
                </a:gridCol>
                <a:gridCol w="2122060">
                  <a:extLst>
                    <a:ext uri="{9D8B030D-6E8A-4147-A177-3AD203B41FA5}">
                      <a16:colId xmlns:a16="http://schemas.microsoft.com/office/drawing/2014/main" val="20003"/>
                    </a:ext>
                  </a:extLst>
                </a:gridCol>
                <a:gridCol w="2163329">
                  <a:extLst>
                    <a:ext uri="{9D8B030D-6E8A-4147-A177-3AD203B41FA5}">
                      <a16:colId xmlns:a16="http://schemas.microsoft.com/office/drawing/2014/main" val="20004"/>
                    </a:ext>
                  </a:extLst>
                </a:gridCol>
                <a:gridCol w="2080794">
                  <a:extLst>
                    <a:ext uri="{9D8B030D-6E8A-4147-A177-3AD203B41FA5}">
                      <a16:colId xmlns:a16="http://schemas.microsoft.com/office/drawing/2014/main" val="20005"/>
                    </a:ext>
                  </a:extLst>
                </a:gridCol>
                <a:gridCol w="2211689">
                  <a:extLst>
                    <a:ext uri="{9D8B030D-6E8A-4147-A177-3AD203B41FA5}">
                      <a16:colId xmlns:a16="http://schemas.microsoft.com/office/drawing/2014/main" val="20006"/>
                    </a:ext>
                  </a:extLst>
                </a:gridCol>
              </a:tblGrid>
              <a:tr h="236220">
                <a:tc>
                  <a:txBody>
                    <a:bodyPr/>
                    <a:lstStyle/>
                    <a:p>
                      <a:pPr marL="50800">
                        <a:lnSpc>
                          <a:spcPct val="100000"/>
                        </a:lnSpc>
                        <a:spcBef>
                          <a:spcPts val="210"/>
                        </a:spcBef>
                      </a:pPr>
                      <a:r>
                        <a:rPr sz="1400" b="0" i="0" spc="0" dirty="0">
                          <a:solidFill>
                            <a:schemeClr val="tx1">
                              <a:lumMod val="65000"/>
                              <a:lumOff val="35000"/>
                            </a:schemeClr>
                          </a:solidFill>
                          <a:latin typeface="Montserrat" pitchFamily="2" charset="77"/>
                          <a:cs typeface="Calibri"/>
                        </a:rPr>
                        <a:t>SUN</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65000"/>
                              <a:lumOff val="35000"/>
                            </a:schemeClr>
                          </a:solidFill>
                          <a:latin typeface="Montserrat" pitchFamily="2" charset="77"/>
                          <a:cs typeface="Calibri"/>
                        </a:rPr>
                        <a:t>MON</a:t>
                      </a:r>
                    </a:p>
                  </a:txBody>
                  <a:tcPr marL="0" marR="0" marT="26670" marB="0">
                    <a:lnB w="6350">
                      <a:solidFill>
                        <a:srgbClr val="77787B"/>
                      </a:solidFill>
                      <a:prstDash val="solid"/>
                    </a:lnB>
                  </a:tcPr>
                </a:tc>
                <a:tc>
                  <a:txBody>
                    <a:bodyPr/>
                    <a:lstStyle/>
                    <a:p>
                      <a:pPr marL="97790">
                        <a:lnSpc>
                          <a:spcPct val="100000"/>
                        </a:lnSpc>
                        <a:spcBef>
                          <a:spcPts val="210"/>
                        </a:spcBef>
                      </a:pPr>
                      <a:r>
                        <a:rPr sz="1400" b="0" i="0" spc="0" dirty="0">
                          <a:solidFill>
                            <a:schemeClr val="tx1">
                              <a:lumMod val="65000"/>
                              <a:lumOff val="35000"/>
                            </a:schemeClr>
                          </a:solidFill>
                          <a:latin typeface="Montserrat" pitchFamily="2" charset="77"/>
                          <a:cs typeface="Calibri"/>
                        </a:rPr>
                        <a:t>TUES</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65000"/>
                              <a:lumOff val="35000"/>
                            </a:schemeClr>
                          </a:solidFill>
                          <a:latin typeface="Montserrat" pitchFamily="2" charset="77"/>
                          <a:cs typeface="Calibri"/>
                        </a:rPr>
                        <a:t>WED</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65000"/>
                              <a:lumOff val="35000"/>
                            </a:schemeClr>
                          </a:solidFill>
                          <a:latin typeface="Montserrat" pitchFamily="2" charset="77"/>
                          <a:cs typeface="Calibri"/>
                        </a:rPr>
                        <a:t>THU</a:t>
                      </a:r>
                      <a:r>
                        <a:rPr lang="en-US" sz="1400" b="0" i="0" spc="0" dirty="0">
                          <a:solidFill>
                            <a:schemeClr val="tx1">
                              <a:lumMod val="65000"/>
                              <a:lumOff val="35000"/>
                            </a:schemeClr>
                          </a:solidFill>
                          <a:latin typeface="Montserrat" pitchFamily="2" charset="77"/>
                          <a:cs typeface="Calibri"/>
                        </a:rPr>
                        <a:t>R</a:t>
                      </a:r>
                      <a:r>
                        <a:rPr sz="1400" b="0" i="0" spc="0" dirty="0">
                          <a:solidFill>
                            <a:schemeClr val="tx1">
                              <a:lumMod val="65000"/>
                              <a:lumOff val="35000"/>
                            </a:schemeClr>
                          </a:solidFill>
                          <a:latin typeface="Montserrat" pitchFamily="2" charset="77"/>
                          <a:cs typeface="Calibri"/>
                        </a:rPr>
                        <a:t>S</a:t>
                      </a:r>
                    </a:p>
                  </a:txBody>
                  <a:tcPr marL="0" marR="0" marT="26670" marB="0">
                    <a:lnB w="6350">
                      <a:solidFill>
                        <a:srgbClr val="77787B"/>
                      </a:solidFill>
                      <a:prstDash val="solid"/>
                    </a:lnB>
                  </a:tcPr>
                </a:tc>
                <a:tc>
                  <a:txBody>
                    <a:bodyPr/>
                    <a:lstStyle/>
                    <a:p>
                      <a:pPr marL="97790">
                        <a:lnSpc>
                          <a:spcPct val="100000"/>
                        </a:lnSpc>
                        <a:spcBef>
                          <a:spcPts val="210"/>
                        </a:spcBef>
                      </a:pPr>
                      <a:r>
                        <a:rPr sz="1400" b="0" i="0" spc="0" dirty="0">
                          <a:solidFill>
                            <a:schemeClr val="tx1">
                              <a:lumMod val="65000"/>
                              <a:lumOff val="35000"/>
                            </a:schemeClr>
                          </a:solidFill>
                          <a:latin typeface="Montserrat" pitchFamily="2" charset="77"/>
                          <a:cs typeface="Calibri"/>
                        </a:rPr>
                        <a:t>FRI</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50000"/>
                              <a:lumOff val="50000"/>
                            </a:schemeClr>
                          </a:solidFill>
                          <a:latin typeface="Montserrat" pitchFamily="2" charset="77"/>
                          <a:cs typeface="Calibri"/>
                        </a:rPr>
                        <a:t>SAT</a:t>
                      </a:r>
                    </a:p>
                  </a:txBody>
                  <a:tcPr marL="0" marR="0" marT="26670" marB="0">
                    <a:lnB w="6350">
                      <a:solidFill>
                        <a:srgbClr val="77787B"/>
                      </a:solidFill>
                      <a:prstDash val="solid"/>
                    </a:lnB>
                  </a:tcPr>
                </a:tc>
                <a:extLst>
                  <a:ext uri="{0D108BD9-81ED-4DB2-BD59-A6C34878D82A}">
                    <a16:rowId xmlns:a16="http://schemas.microsoft.com/office/drawing/2014/main" val="10000"/>
                  </a:ext>
                </a:extLst>
              </a:tr>
            </a:tbl>
          </a:graphicData>
        </a:graphic>
      </p:graphicFrame>
      <p:sp>
        <p:nvSpPr>
          <p:cNvPr id="16" name="object 76">
            <a:extLst>
              <a:ext uri="{FF2B5EF4-FFF2-40B4-BE49-F238E27FC236}">
                <a16:creationId xmlns:a16="http://schemas.microsoft.com/office/drawing/2014/main" id="{90F78844-6A07-B106-16E2-38C1F2618284}"/>
              </a:ext>
            </a:extLst>
          </p:cNvPr>
          <p:cNvSpPr txBox="1">
            <a:spLocks/>
          </p:cNvSpPr>
          <p:nvPr/>
        </p:nvSpPr>
        <p:spPr>
          <a:xfrm>
            <a:off x="12808085" y="476179"/>
            <a:ext cx="1898515" cy="659796"/>
          </a:xfrm>
          <a:prstGeom prst="rect">
            <a:avLst/>
          </a:prstGeom>
        </p:spPr>
        <p:txBody>
          <a:bodyPr vert="horz" wrap="square" lIns="0" tIns="66675" rIns="0" bIns="0" rtlCol="0" anchor="t">
            <a:spAutoFit/>
          </a:bodyPr>
          <a:lstStyle>
            <a:lvl1pPr>
              <a:defRPr>
                <a:latin typeface="+mj-lt"/>
                <a:ea typeface="+mj-ea"/>
                <a:cs typeface="+mj-cs"/>
              </a:defRPr>
            </a:lvl1pPr>
          </a:lstStyle>
          <a:p>
            <a:pPr marL="238125" indent="-238125" algn="ctr">
              <a:spcBef>
                <a:spcPts val="525"/>
              </a:spcBef>
              <a:tabLst>
                <a:tab pos="1484313" algn="l"/>
              </a:tabLst>
            </a:pPr>
            <a:r>
              <a:rPr lang="en-US" b="1" dirty="0">
                <a:solidFill>
                  <a:srgbClr val="F36C3E"/>
                </a:solidFill>
                <a:latin typeface="Acumin Variable Concept Condensed"/>
              </a:rPr>
              <a:t> MAY</a:t>
            </a:r>
            <a:endParaRPr lang="en-US" dirty="0">
              <a:solidFill>
                <a:srgbClr val="F36C3E"/>
              </a:solidFill>
            </a:endParaRPr>
          </a:p>
          <a:p>
            <a:pPr algn="ctr">
              <a:spcBef>
                <a:spcPts val="275"/>
              </a:spcBef>
            </a:pPr>
            <a:r>
              <a:rPr lang="en-US" b="1" spc="300" dirty="0">
                <a:solidFill>
                  <a:schemeClr val="bg1">
                    <a:lumMod val="50000"/>
                  </a:schemeClr>
                </a:solidFill>
                <a:latin typeface="Acumin Variable Concept ExtraCondensed" panose="020B0304020202020204" pitchFamily="34" charset="77"/>
              </a:rPr>
              <a:t> 2024</a:t>
            </a:r>
          </a:p>
        </p:txBody>
      </p:sp>
      <p:grpSp>
        <p:nvGrpSpPr>
          <p:cNvPr id="53" name="Group 52">
            <a:extLst>
              <a:ext uri="{FF2B5EF4-FFF2-40B4-BE49-F238E27FC236}">
                <a16:creationId xmlns:a16="http://schemas.microsoft.com/office/drawing/2014/main" id="{EB0031FF-611A-68DE-10B5-5CE8F4DE3E83}"/>
              </a:ext>
            </a:extLst>
          </p:cNvPr>
          <p:cNvGrpSpPr/>
          <p:nvPr/>
        </p:nvGrpSpPr>
        <p:grpSpPr>
          <a:xfrm>
            <a:off x="381000" y="1135975"/>
            <a:ext cx="14816326" cy="7369279"/>
            <a:chOff x="381000" y="1850598"/>
            <a:chExt cx="14816326" cy="7353564"/>
          </a:xfrm>
        </p:grpSpPr>
        <p:sp>
          <p:nvSpPr>
            <p:cNvPr id="40" name="object 12">
              <a:extLst>
                <a:ext uri="{FF2B5EF4-FFF2-40B4-BE49-F238E27FC236}">
                  <a16:creationId xmlns:a16="http://schemas.microsoft.com/office/drawing/2014/main" id="{86E6A4FD-B4BE-CC46-C51A-F05AB0F53BBF}"/>
                </a:ext>
              </a:extLst>
            </p:cNvPr>
            <p:cNvSpPr txBox="1"/>
            <p:nvPr/>
          </p:nvSpPr>
          <p:spPr>
            <a:xfrm>
              <a:off x="6643241" y="1958424"/>
              <a:ext cx="2133601" cy="5648453"/>
            </a:xfrm>
            <a:prstGeom prst="rect">
              <a:avLst/>
            </a:prstGeom>
          </p:spPr>
          <p:txBody>
            <a:bodyPr vert="horz" wrap="square" lIns="0" tIns="73660" rIns="0" bIns="0" rtlCol="0" anchor="t">
              <a:spAutoFit/>
            </a:bodyPr>
            <a:lstStyle/>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Spring Mountain Biking Short Track Races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No points or prizes, just a fun way of getting in shape after a long winter. Races will take place on short dirt loops and racers have 20 minutes to do as many laps as possible. </a:t>
              </a:r>
              <a:endParaRPr kumimoji="0" lang="en-US" sz="950" b="0" i="0"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171450" marR="0" lvl="0" indent="-171450" defTabSz="914400" eaLnBrk="1" fontAlgn="auto" latinLnBrk="0" hangingPunct="1">
                <a:lnSpc>
                  <a:spcPts val="1500"/>
                </a:lnSpc>
                <a:spcBef>
                  <a:spcPts val="0"/>
                </a:spcBef>
                <a:spcAft>
                  <a:spcPts val="0"/>
                </a:spcAft>
                <a:buClrTx/>
                <a:buSzTx/>
                <a:buFont typeface="Calibri"/>
                <a:buChar char="-"/>
                <a:tabLst/>
                <a:defRPr/>
              </a:pPr>
              <a:r>
                <a:rPr kumimoji="0" lang="en-US" sz="950" b="0" i="0" u="sng" strike="noStrike" kern="0" cap="none" spc="0" normalizeH="0" baseline="0" noProof="0" dirty="0">
                  <a:ln>
                    <a:noFill/>
                  </a:ln>
                  <a:solidFill>
                    <a:prstClr val="black">
                      <a:lumMod val="75000"/>
                      <a:lumOff val="25000"/>
                    </a:prstClr>
                  </a:solidFill>
                  <a:effectLst/>
                  <a:uLnTx/>
                  <a:uFillTx/>
                  <a:latin typeface="Montserrat"/>
                </a:rPr>
                <a:t>5/1</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Eagle County Fairgrounds, Eagle.</a:t>
              </a:r>
            </a:p>
            <a:p>
              <a:pPr marL="171450" marR="0" lvl="0" indent="-171450" defTabSz="914400" eaLnBrk="1" fontAlgn="auto" latinLnBrk="0" hangingPunct="1">
                <a:lnSpc>
                  <a:spcPts val="1500"/>
                </a:lnSpc>
                <a:spcBef>
                  <a:spcPts val="0"/>
                </a:spcBef>
                <a:spcAft>
                  <a:spcPts val="0"/>
                </a:spcAft>
                <a:buClrTx/>
                <a:buSzTx/>
                <a:buFont typeface="Calibri"/>
                <a:buChar char="-"/>
                <a:tabLst/>
                <a:defRPr/>
              </a:pPr>
              <a:r>
                <a:rPr kumimoji="0" lang="en-US" sz="950" b="0" i="0" u="sng" strike="noStrike" kern="0" cap="none" spc="0" normalizeH="0" baseline="0" noProof="0" dirty="0">
                  <a:ln>
                    <a:noFill/>
                  </a:ln>
                  <a:solidFill>
                    <a:prstClr val="black">
                      <a:lumMod val="75000"/>
                      <a:lumOff val="25000"/>
                    </a:prstClr>
                  </a:solidFill>
                  <a:effectLst/>
                  <a:uLnTx/>
                  <a:uFillTx/>
                  <a:latin typeface="Montserrat"/>
                </a:rPr>
                <a:t>5/8:</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Miller Ranch Open Space, Edwards.</a:t>
              </a:r>
            </a:p>
            <a:p>
              <a:pPr marL="171450" marR="0" lvl="0" indent="-171450" defTabSz="914400" eaLnBrk="1" fontAlgn="auto" latinLnBrk="0" hangingPunct="1">
                <a:lnSpc>
                  <a:spcPts val="1500"/>
                </a:lnSpc>
                <a:spcBef>
                  <a:spcPts val="0"/>
                </a:spcBef>
                <a:spcAft>
                  <a:spcPts val="0"/>
                </a:spcAft>
                <a:buClrTx/>
                <a:buSzTx/>
                <a:buFont typeface="Calibri"/>
                <a:buChar char="-"/>
                <a:tabLst/>
                <a:defRPr/>
              </a:pPr>
              <a:r>
                <a:rPr kumimoji="0" lang="en-US" sz="950" b="0" i="0" u="sng" strike="noStrike" kern="0" cap="none" spc="0" normalizeH="0" baseline="0" noProof="0" dirty="0">
                  <a:ln>
                    <a:noFill/>
                  </a:ln>
                  <a:solidFill>
                    <a:prstClr val="black">
                      <a:lumMod val="75000"/>
                      <a:lumOff val="25000"/>
                    </a:prstClr>
                  </a:solidFill>
                  <a:effectLst/>
                  <a:uLnTx/>
                  <a:uFillTx/>
                  <a:latin typeface="Montserrat"/>
                </a:rPr>
                <a:t>5/15</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0" u="none" strike="noStrike" kern="0" cap="none" spc="0" normalizeH="0" baseline="0" noProof="0" dirty="0" err="1">
                  <a:ln>
                    <a:noFill/>
                  </a:ln>
                  <a:solidFill>
                    <a:prstClr val="black">
                      <a:lumMod val="75000"/>
                      <a:lumOff val="25000"/>
                    </a:prstClr>
                  </a:solidFill>
                  <a:effectLst/>
                  <a:uLnTx/>
                  <a:uFillTx/>
                  <a:latin typeface="Montserrat"/>
                </a:rPr>
                <a:t>Maloit</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Park, Minturn</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0" u="none" strike="noStrike" kern="0" cap="none" spc="0" normalizeH="0" baseline="0" noProof="0" dirty="0">
                  <a:ln>
                    <a:noFill/>
                  </a:ln>
                  <a:solidFill>
                    <a:prstClr val="black">
                      <a:lumMod val="75000"/>
                      <a:lumOff val="25000"/>
                    </a:prstClr>
                  </a:solidFill>
                  <a:effectLst/>
                  <a:uLnTx/>
                  <a:uFillTx/>
                  <a:latin typeface="Montserrat"/>
                </a:rPr>
                <a:t>Youth registration is $6, Adult registration is $23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Vail Valley. </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MAY 8, 6:30 PM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Wax &amp; Wine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Learn the art of wax painting and create four fine art prints! No prior experience is necessary. </a:t>
              </a:r>
              <a:endParaRPr kumimoji="0" lang="en-US" sz="950" b="0" i="0"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0" u="none" strike="noStrike" kern="0" cap="none" spc="0" normalizeH="0" baseline="0" noProof="0" dirty="0">
                  <a:ln>
                    <a:noFill/>
                  </a:ln>
                  <a:solidFill>
                    <a:prstClr val="black">
                      <a:lumMod val="75000"/>
                      <a:lumOff val="25000"/>
                    </a:prstClr>
                  </a:solidFill>
                  <a:effectLst/>
                  <a:uLnTx/>
                  <a:uFillTx/>
                  <a:latin typeface="Montserrat"/>
                </a:rPr>
                <a:t>$59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Alpine Arts Center, Edwards.</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cs typeface="Segoe UI"/>
                </a:rPr>
                <a:t>MAY 22, 4:30 PM</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cs typeface="Segoe UI"/>
                </a:rPr>
                <a:t>Avon Town Cleanup </a:t>
              </a:r>
              <a:r>
                <a:rPr kumimoji="0" lang="en-US" sz="950" b="0" i="0" u="none" strike="noStrike" kern="0" cap="none" spc="0" normalizeH="0" baseline="0" noProof="0" dirty="0">
                  <a:ln>
                    <a:noFill/>
                  </a:ln>
                  <a:solidFill>
                    <a:prstClr val="black">
                      <a:lumMod val="75000"/>
                      <a:lumOff val="25000"/>
                    </a:prstClr>
                  </a:solidFill>
                  <a:effectLst/>
                  <a:uLnTx/>
                  <a:uFillTx/>
                  <a:latin typeface="Montserrat"/>
                  <a:cs typeface="Segoe UI"/>
                </a:rPr>
                <a:t>–Lend a helping hand at the fourth annual town cleanup and sustainability fair! </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Complimentary </a:t>
              </a:r>
              <a:r>
                <a:rPr kumimoji="0" lang="en-US" sz="950" b="1" i="1" u="none" strike="noStrike" kern="0" cap="none" spc="0" normalizeH="0" baseline="0" noProof="0" dirty="0">
                  <a:ln>
                    <a:noFill/>
                  </a:ln>
                  <a:solidFill>
                    <a:prstClr val="black">
                      <a:lumMod val="75000"/>
                      <a:lumOff val="25000"/>
                    </a:prstClr>
                  </a:solidFill>
                  <a:effectLst/>
                  <a:uLnTx/>
                  <a:uFillTx/>
                  <a:latin typeface="Montserrat"/>
                  <a:cs typeface="Segoe UI"/>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Nottingham Park, Avon</a:t>
              </a:r>
              <a:r>
                <a:rPr kumimoji="0" lang="en-US" sz="900" b="0" i="1" u="none" strike="noStrike" kern="0" cap="none" spc="0" normalizeH="0" baseline="0" noProof="0" dirty="0">
                  <a:ln>
                    <a:noFill/>
                  </a:ln>
                  <a:solidFill>
                    <a:prstClr val="black">
                      <a:lumMod val="75000"/>
                      <a:lumOff val="25000"/>
                    </a:prstClr>
                  </a:solidFill>
                  <a:effectLst/>
                  <a:uLnTx/>
                  <a:uFillTx/>
                  <a:latin typeface="Montserrat"/>
                  <a:cs typeface="Segoe UI"/>
                </a:rPr>
                <a:t>. </a:t>
              </a:r>
              <a:endParaRPr lang="en-US" sz="1050" i="1" dirty="0">
                <a:solidFill>
                  <a:schemeClr val="tx1">
                    <a:lumMod val="75000"/>
                    <a:lumOff val="25000"/>
                  </a:schemeClr>
                </a:solidFill>
                <a:effectLst/>
                <a:latin typeface="Montserrat" pitchFamily="2" charset="77"/>
              </a:endParaRPr>
            </a:p>
          </p:txBody>
        </p:sp>
        <p:sp>
          <p:nvSpPr>
            <p:cNvPr id="27" name="object 10">
              <a:extLst>
                <a:ext uri="{FF2B5EF4-FFF2-40B4-BE49-F238E27FC236}">
                  <a16:creationId xmlns:a16="http://schemas.microsoft.com/office/drawing/2014/main" id="{8E0532D0-AB12-0056-22DA-EFBAA41BEC89}"/>
                </a:ext>
              </a:extLst>
            </p:cNvPr>
            <p:cNvSpPr txBox="1"/>
            <p:nvPr/>
          </p:nvSpPr>
          <p:spPr>
            <a:xfrm>
              <a:off x="381000" y="1979282"/>
              <a:ext cx="2014495" cy="1467076"/>
            </a:xfrm>
            <a:prstGeom prst="rect">
              <a:avLst/>
            </a:prstGeom>
          </p:spPr>
          <p:txBody>
            <a:bodyPr vert="horz" wrap="square" lIns="0" tIns="73660" rIns="0" bIns="0" rtlCol="0" anchor="t">
              <a:spAutoFit/>
            </a:bodyPr>
            <a:lstStyle/>
            <a:p>
              <a:pPr algn="l"/>
              <a:endParaRPr lang="en-US" sz="1400" dirty="0">
                <a:solidFill>
                  <a:schemeClr val="tx1">
                    <a:lumMod val="75000"/>
                    <a:lumOff val="25000"/>
                  </a:schemeClr>
                </a:solidFill>
              </a:endParaRPr>
            </a:p>
            <a:p>
              <a:pPr marR="0" lvl="0" indent="0" defTabSz="1341150">
                <a:lnSpc>
                  <a:spcPts val="1700"/>
                </a:lnSpc>
                <a:spcBef>
                  <a:spcPts val="1200"/>
                </a:spcBef>
                <a:spcAft>
                  <a:spcPts val="200"/>
                </a:spcAft>
                <a:buClrTx/>
                <a:buSzTx/>
                <a:buFontTx/>
                <a:buNone/>
                <a:tabLst/>
                <a:defRPr/>
              </a:pPr>
              <a:endParaRPr lang="en-US" sz="1400" dirty="0">
                <a:solidFill>
                  <a:schemeClr val="tx1">
                    <a:lumMod val="75000"/>
                    <a:lumOff val="25000"/>
                  </a:schemeClr>
                </a:solidFill>
                <a:latin typeface="Barlow Condensed Medium"/>
              </a:endParaRPr>
            </a:p>
            <a:p>
              <a:pPr marL="0" marR="0" lvl="0" indent="0" defTabSz="914400" eaLnBrk="1" fontAlgn="auto" latinLnBrk="0" hangingPunct="1">
                <a:lnSpc>
                  <a:spcPts val="1500"/>
                </a:lnSpc>
                <a:buClrTx/>
                <a:buSzTx/>
                <a:buFontTx/>
                <a:buNone/>
                <a:tabLst/>
                <a:defRPr/>
              </a:pPr>
              <a:endParaRPr kumimoji="0" lang="en-US" sz="1050" b="0" i="0" u="none" strike="noStrike" kern="0" cap="none" spc="0" normalizeH="0" baseline="0" noProof="0" dirty="0">
                <a:ln>
                  <a:noFill/>
                </a:ln>
                <a:solidFill>
                  <a:prstClr val="black">
                    <a:lumMod val="75000"/>
                    <a:lumOff val="25000"/>
                  </a:prstClr>
                </a:solidFill>
                <a:effectLst/>
                <a:uLnTx/>
                <a:uFillTx/>
                <a:latin typeface="Montserrat"/>
              </a:endParaRPr>
            </a:p>
            <a:p>
              <a:pPr marL="12700" marR="0" lvl="0" indent="0" algn="l" defTabSz="1341150" rtl="0" eaLnBrk="1" fontAlgn="auto" latinLnBrk="0" hangingPunct="1">
                <a:lnSpc>
                  <a:spcPct val="100000"/>
                </a:lnSpc>
                <a:spcBef>
                  <a:spcPts val="400"/>
                </a:spcBef>
                <a:spcAft>
                  <a:spcPts val="0"/>
                </a:spcAft>
                <a:buClrTx/>
                <a:buSzTx/>
                <a:buFontTx/>
                <a:buNone/>
                <a:tabLst/>
                <a:defRPr/>
              </a:pPr>
              <a:endParaRPr lang="en-US" sz="1100" i="1" dirty="0">
                <a:solidFill>
                  <a:schemeClr val="tx1">
                    <a:lumMod val="75000"/>
                    <a:lumOff val="25000"/>
                  </a:schemeClr>
                </a:solidFill>
                <a:latin typeface="Montserrat"/>
              </a:endParaRPr>
            </a:p>
            <a:p>
              <a:pPr>
                <a:lnSpc>
                  <a:spcPts val="1500"/>
                </a:lnSpc>
                <a:defRPr/>
              </a:pPr>
              <a:endParaRPr lang="en-US" sz="1050" dirty="0">
                <a:solidFill>
                  <a:prstClr val="black">
                    <a:lumMod val="75000"/>
                    <a:lumOff val="25000"/>
                  </a:prstClr>
                </a:solidFill>
                <a:latin typeface="Montserrat"/>
              </a:endParaRPr>
            </a:p>
            <a:p>
              <a:pPr marL="0" marR="0" lvl="0" indent="0" defTabSz="914400">
                <a:lnSpc>
                  <a:spcPts val="1500"/>
                </a:lnSpc>
                <a:buClrTx/>
                <a:buSzTx/>
                <a:buFontTx/>
                <a:buNone/>
                <a:tabLst/>
                <a:defRPr/>
              </a:pPr>
              <a:endParaRPr lang="en-US" sz="1050" b="0" i="0" u="none" strike="noStrike" kern="0" cap="none" spc="0" normalizeH="0" baseline="0" noProof="0" dirty="0">
                <a:ln>
                  <a:noFill/>
                </a:ln>
                <a:solidFill>
                  <a:prstClr val="black">
                    <a:lumMod val="75000"/>
                    <a:lumOff val="25000"/>
                  </a:prstClr>
                </a:solidFill>
                <a:effectLst/>
                <a:uLnTx/>
                <a:uFillTx/>
                <a:latin typeface="Montserrat"/>
              </a:endParaRPr>
            </a:p>
          </p:txBody>
        </p:sp>
        <p:sp>
          <p:nvSpPr>
            <p:cNvPr id="29" name="object 10">
              <a:extLst>
                <a:ext uri="{FF2B5EF4-FFF2-40B4-BE49-F238E27FC236}">
                  <a16:creationId xmlns:a16="http://schemas.microsoft.com/office/drawing/2014/main" id="{3782E587-558F-759E-6196-BE8FE3A174AD}"/>
                </a:ext>
              </a:extLst>
            </p:cNvPr>
            <p:cNvSpPr txBox="1"/>
            <p:nvPr/>
          </p:nvSpPr>
          <p:spPr>
            <a:xfrm>
              <a:off x="2460239" y="1979282"/>
              <a:ext cx="2079056" cy="5302942"/>
            </a:xfrm>
            <a:prstGeom prst="rect">
              <a:avLst/>
            </a:prstGeom>
          </p:spPr>
          <p:txBody>
            <a:bodyPr vert="horz" wrap="square" lIns="0" tIns="73660" rIns="0" bIns="0" rtlCol="0">
              <a:spAutoFit/>
            </a:bodyPr>
            <a:lstStyle/>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6:00 PM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Bingo Night Down the Rabbit Hole*</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 At Chasing Rabbits in Vail, get your game on for this weekly bingo night! Keep the food, drinks, and good times coming! Also enjoy entertainment on select dates. </a:t>
              </a:r>
              <a:endParaRPr kumimoji="0" lang="en-US" sz="950" b="0" i="0"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Complimentary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Chasing Rabbits, Vail.</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10:00 AM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Move-it Monday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Start your week off right and move your body while exploring our beautiful surroundings! With a different path to explore each Monday, there's lots to see! </a:t>
              </a:r>
              <a:endParaRPr kumimoji="0" lang="en-US" sz="950" b="0" i="0"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171450" marR="0" lvl="0" indent="-171450" defTabSz="914400" eaLnBrk="1" fontAlgn="auto" latinLnBrk="0" hangingPunct="1">
                <a:lnSpc>
                  <a:spcPts val="1500"/>
                </a:lnSpc>
                <a:spcBef>
                  <a:spcPts val="0"/>
                </a:spcBef>
                <a:spcAft>
                  <a:spcPts val="0"/>
                </a:spcAft>
                <a:buClrTx/>
                <a:buSzTx/>
                <a:buFont typeface="Calibri"/>
                <a:buChar char="-"/>
                <a:tabLst/>
                <a:defRPr/>
              </a:pPr>
              <a:r>
                <a:rPr kumimoji="0" lang="en-US" sz="950" b="0" i="0" u="sng" strike="noStrike" kern="0" cap="none" spc="0" normalizeH="0" baseline="0" noProof="0" dirty="0">
                  <a:ln>
                    <a:noFill/>
                  </a:ln>
                  <a:solidFill>
                    <a:prstClr val="black">
                      <a:lumMod val="75000"/>
                      <a:lumOff val="25000"/>
                    </a:prstClr>
                  </a:solidFill>
                  <a:effectLst/>
                  <a:uLnTx/>
                  <a:uFillTx/>
                  <a:latin typeface="Montserrat"/>
                </a:rPr>
                <a:t>5/6</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Village stream walk and Botanic Gardens, Vail</a:t>
              </a:r>
            </a:p>
            <a:p>
              <a:pPr marL="171450" marR="0" lvl="0" indent="-171450" defTabSz="914400" eaLnBrk="1" fontAlgn="auto" latinLnBrk="0" hangingPunct="1">
                <a:lnSpc>
                  <a:spcPts val="1500"/>
                </a:lnSpc>
                <a:spcBef>
                  <a:spcPts val="0"/>
                </a:spcBef>
                <a:spcAft>
                  <a:spcPts val="0"/>
                </a:spcAft>
                <a:buClrTx/>
                <a:buSzTx/>
                <a:buFont typeface="Calibri"/>
                <a:buChar char="-"/>
                <a:tabLst/>
                <a:defRPr/>
              </a:pPr>
              <a:r>
                <a:rPr kumimoji="0" lang="en-US" sz="950" b="0" i="0" u="sng" strike="noStrike" kern="0" cap="none" spc="0" normalizeH="0" baseline="0" noProof="0" dirty="0">
                  <a:ln>
                    <a:noFill/>
                  </a:ln>
                  <a:solidFill>
                    <a:prstClr val="black">
                      <a:lumMod val="75000"/>
                      <a:lumOff val="25000"/>
                    </a:prstClr>
                  </a:solidFill>
                  <a:effectLst/>
                  <a:uLnTx/>
                  <a:uFillTx/>
                  <a:latin typeface="Montserrat"/>
                </a:rPr>
                <a:t>5/13:</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5 Senses Trail, Beaver Creek. </a:t>
              </a:r>
            </a:p>
            <a:p>
              <a:pPr marL="171450" marR="0" lvl="0" indent="-171450" defTabSz="914400" eaLnBrk="1" fontAlgn="auto" latinLnBrk="0" hangingPunct="1">
                <a:lnSpc>
                  <a:spcPts val="1500"/>
                </a:lnSpc>
                <a:spcBef>
                  <a:spcPts val="0"/>
                </a:spcBef>
                <a:spcAft>
                  <a:spcPts val="0"/>
                </a:spcAft>
                <a:buClrTx/>
                <a:buSzTx/>
                <a:buFont typeface="Calibri"/>
                <a:buChar char="-"/>
                <a:tabLst/>
                <a:defRPr/>
              </a:pPr>
              <a:r>
                <a:rPr kumimoji="0" lang="en-US" sz="950" b="0" i="0" u="sng" strike="noStrike" kern="0" cap="none" spc="0" normalizeH="0" baseline="0" noProof="0" dirty="0">
                  <a:ln>
                    <a:noFill/>
                  </a:ln>
                  <a:solidFill>
                    <a:prstClr val="black">
                      <a:lumMod val="75000"/>
                      <a:lumOff val="25000"/>
                    </a:prstClr>
                  </a:solidFill>
                  <a:effectLst/>
                  <a:uLnTx/>
                  <a:uFillTx/>
                  <a:latin typeface="Montserrat"/>
                </a:rPr>
                <a:t>5/20</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Harry A. Nottingham Park, Avon.</a:t>
              </a:r>
            </a:p>
            <a:p>
              <a:pPr marL="171450" marR="0" lvl="0" indent="-171450" defTabSz="914400" eaLnBrk="1" fontAlgn="auto" latinLnBrk="0" hangingPunct="1">
                <a:lnSpc>
                  <a:spcPts val="1500"/>
                </a:lnSpc>
                <a:spcBef>
                  <a:spcPts val="0"/>
                </a:spcBef>
                <a:spcAft>
                  <a:spcPts val="0"/>
                </a:spcAft>
                <a:buClrTx/>
                <a:buSzTx/>
                <a:buFont typeface="Calibri"/>
                <a:buChar char="-"/>
                <a:tabLst/>
                <a:defRPr/>
              </a:pPr>
              <a:r>
                <a:rPr kumimoji="0" lang="en-US" sz="950" b="0" i="0" u="sng" strike="noStrike" kern="0" cap="none" spc="0" normalizeH="0" baseline="0" noProof="0" dirty="0">
                  <a:ln>
                    <a:noFill/>
                  </a:ln>
                  <a:solidFill>
                    <a:prstClr val="black">
                      <a:lumMod val="75000"/>
                      <a:lumOff val="25000"/>
                    </a:prstClr>
                  </a:solidFill>
                  <a:effectLst/>
                  <a:uLnTx/>
                  <a:uFillTx/>
                  <a:latin typeface="Montserrat"/>
                </a:rPr>
                <a:t>5/27</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Village Road Trail, Beaver Creek. </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Complimentary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Vail Valley.</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p:txBody>
        </p:sp>
        <p:sp>
          <p:nvSpPr>
            <p:cNvPr id="32" name="object 13">
              <a:extLst>
                <a:ext uri="{FF2B5EF4-FFF2-40B4-BE49-F238E27FC236}">
                  <a16:creationId xmlns:a16="http://schemas.microsoft.com/office/drawing/2014/main" id="{8DEC5377-0680-521D-CC98-56C5BA5C1F52}"/>
                </a:ext>
              </a:extLst>
            </p:cNvPr>
            <p:cNvSpPr txBox="1"/>
            <p:nvPr/>
          </p:nvSpPr>
          <p:spPr>
            <a:xfrm>
              <a:off x="8891286" y="1967632"/>
              <a:ext cx="2079263" cy="616096"/>
            </a:xfrm>
            <a:prstGeom prst="rect">
              <a:avLst/>
            </a:prstGeom>
          </p:spPr>
          <p:txBody>
            <a:bodyPr vert="horz" wrap="square" lIns="0" tIns="73660" rIns="0" bIns="0" rtlCol="0">
              <a:spAutoFit/>
            </a:bodyPr>
            <a:lstStyle/>
            <a:p>
              <a:pPr>
                <a:lnSpc>
                  <a:spcPts val="1500"/>
                </a:lnSpc>
              </a:pPr>
              <a:endParaRPr lang="en-US" sz="1050" i="1" dirty="0">
                <a:solidFill>
                  <a:schemeClr val="tx1">
                    <a:lumMod val="75000"/>
                    <a:lumOff val="25000"/>
                  </a:schemeClr>
                </a:solidFill>
                <a:effectLst/>
                <a:latin typeface="Montserrat" pitchFamily="2" charset="77"/>
              </a:endParaRPr>
            </a:p>
            <a:p>
              <a:pPr>
                <a:lnSpc>
                  <a:spcPts val="1700"/>
                </a:lnSpc>
                <a:spcBef>
                  <a:spcPts val="1200"/>
                </a:spcBef>
                <a:spcAft>
                  <a:spcPts val="200"/>
                </a:spcAft>
              </a:pPr>
              <a:endParaRPr lang="en-US" sz="1050" i="1" dirty="0">
                <a:solidFill>
                  <a:schemeClr val="tx1">
                    <a:lumMod val="75000"/>
                    <a:lumOff val="25000"/>
                  </a:schemeClr>
                </a:solidFill>
                <a:latin typeface="Montserrat" pitchFamily="2" charset="77"/>
              </a:endParaRPr>
            </a:p>
          </p:txBody>
        </p:sp>
        <p:sp>
          <p:nvSpPr>
            <p:cNvPr id="33" name="object 13">
              <a:extLst>
                <a:ext uri="{FF2B5EF4-FFF2-40B4-BE49-F238E27FC236}">
                  <a16:creationId xmlns:a16="http://schemas.microsoft.com/office/drawing/2014/main" id="{E4635971-3166-0BFC-DF7B-1077CAE947B5}"/>
                </a:ext>
              </a:extLst>
            </p:cNvPr>
            <p:cNvSpPr txBox="1"/>
            <p:nvPr/>
          </p:nvSpPr>
          <p:spPr>
            <a:xfrm>
              <a:off x="13119261" y="1967632"/>
              <a:ext cx="2078065" cy="251928"/>
            </a:xfrm>
            <a:prstGeom prst="rect">
              <a:avLst/>
            </a:prstGeom>
          </p:spPr>
          <p:txBody>
            <a:bodyPr vert="horz" wrap="square" lIns="0" tIns="73660" rIns="0" bIns="0" rtlCol="0">
              <a:spAutoFit/>
            </a:bodyPr>
            <a:lstStyle/>
            <a:p>
              <a:pPr>
                <a:lnSpc>
                  <a:spcPts val="1500"/>
                </a:lnSpc>
              </a:pPr>
              <a:endParaRPr lang="en-US" sz="1050" i="1" dirty="0">
                <a:solidFill>
                  <a:schemeClr val="tx1">
                    <a:lumMod val="75000"/>
                    <a:lumOff val="25000"/>
                  </a:schemeClr>
                </a:solidFill>
                <a:latin typeface="Montserrat" pitchFamily="2" charset="77"/>
              </a:endParaRPr>
            </a:p>
          </p:txBody>
        </p:sp>
        <p:sp>
          <p:nvSpPr>
            <p:cNvPr id="35" name="object 17">
              <a:extLst>
                <a:ext uri="{FF2B5EF4-FFF2-40B4-BE49-F238E27FC236}">
                  <a16:creationId xmlns:a16="http://schemas.microsoft.com/office/drawing/2014/main" id="{FB76D9A5-3CCA-CEDD-8F48-E270128858DC}"/>
                </a:ext>
              </a:extLst>
            </p:cNvPr>
            <p:cNvSpPr txBox="1"/>
            <p:nvPr/>
          </p:nvSpPr>
          <p:spPr>
            <a:xfrm>
              <a:off x="10970343" y="1850598"/>
              <a:ext cx="2005107" cy="887385"/>
            </a:xfrm>
            <a:prstGeom prst="rect">
              <a:avLst/>
            </a:prstGeom>
          </p:spPr>
          <p:txBody>
            <a:bodyPr vert="horz" wrap="square" lIns="0" tIns="73660" rIns="0" bIns="0" rtlCol="0">
              <a:spAutoFit/>
            </a:bodyPr>
            <a:lstStyle/>
            <a:p>
              <a:pPr marL="12700" marR="0" lvl="0" indent="0" algn="l" defTabSz="1341150" rtl="0" eaLnBrk="1" fontAlgn="auto" latinLnBrk="0" hangingPunct="1">
                <a:lnSpc>
                  <a:spcPct val="100000"/>
                </a:lnSpc>
                <a:spcBef>
                  <a:spcPts val="400"/>
                </a:spcBef>
                <a:spcAft>
                  <a:spcPts val="0"/>
                </a:spcAft>
                <a:buClrTx/>
                <a:buSzTx/>
                <a:buFontTx/>
                <a:buNone/>
                <a:tabLst/>
                <a:defRPr/>
              </a:pPr>
              <a:endParaRPr kumimoji="0" lang="en-US" sz="1600" b="0" i="0" u="none" strike="noStrike" kern="1200" cap="none" spc="0" normalizeH="0" baseline="0" noProof="0" dirty="0">
                <a:ln>
                  <a:noFill/>
                </a:ln>
                <a:solidFill>
                  <a:srgbClr val="00989C"/>
                </a:solidFill>
                <a:effectLst/>
                <a:uLnTx/>
                <a:uFillTx/>
                <a:latin typeface="Barlow Condensed"/>
                <a:ea typeface="+mn-ea"/>
                <a:cs typeface="+mn-cs"/>
              </a:endParaRPr>
            </a:p>
            <a:p>
              <a:pPr>
                <a:lnSpc>
                  <a:spcPts val="1700"/>
                </a:lnSpc>
                <a:spcBef>
                  <a:spcPts val="1200"/>
                </a:spcBef>
                <a:spcAft>
                  <a:spcPts val="200"/>
                </a:spcAft>
              </a:pPr>
              <a:br>
                <a:rPr lang="en-US" sz="1050" i="1" dirty="0">
                  <a:solidFill>
                    <a:schemeClr val="tx1">
                      <a:lumMod val="75000"/>
                      <a:lumOff val="25000"/>
                    </a:schemeClr>
                  </a:solidFill>
                  <a:effectLst/>
                  <a:latin typeface="Montserrat" pitchFamily="2" charset="77"/>
                </a:rPr>
              </a:br>
              <a:endParaRPr lang="en-US" sz="1050" i="1" dirty="0">
                <a:solidFill>
                  <a:schemeClr val="tx1">
                    <a:lumMod val="75000"/>
                    <a:lumOff val="25000"/>
                  </a:schemeClr>
                </a:solidFill>
                <a:effectLst/>
                <a:latin typeface="Montserrat" pitchFamily="2" charset="77"/>
              </a:endParaRPr>
            </a:p>
          </p:txBody>
        </p:sp>
        <p:sp>
          <p:nvSpPr>
            <p:cNvPr id="36" name="object 17">
              <a:extLst>
                <a:ext uri="{FF2B5EF4-FFF2-40B4-BE49-F238E27FC236}">
                  <a16:creationId xmlns:a16="http://schemas.microsoft.com/office/drawing/2014/main" id="{7FC72914-BA87-396B-97FF-96BB0CF19CA9}"/>
                </a:ext>
              </a:extLst>
            </p:cNvPr>
            <p:cNvSpPr txBox="1"/>
            <p:nvPr/>
          </p:nvSpPr>
          <p:spPr>
            <a:xfrm>
              <a:off x="4607968" y="1967386"/>
              <a:ext cx="1978051" cy="7236776"/>
            </a:xfrm>
            <a:prstGeom prst="rect">
              <a:avLst/>
            </a:prstGeom>
          </p:spPr>
          <p:txBody>
            <a:bodyPr vert="horz" wrap="square" lIns="0" tIns="73660" rIns="0" bIns="0" rtlCol="0" anchor="t">
              <a:spAutoFit/>
            </a:bodyPr>
            <a:lstStyle/>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rPr>
                <a:t>5:00 PM – 8:00 PM</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50" b="1" i="0" u="none" strike="noStrike" kern="0" cap="none" spc="0" normalizeH="0" baseline="0" noProof="0" dirty="0">
                  <a:ln>
                    <a:noFill/>
                  </a:ln>
                  <a:solidFill>
                    <a:prstClr val="black">
                      <a:lumMod val="75000"/>
                      <a:lumOff val="25000"/>
                    </a:prstClr>
                  </a:solidFill>
                  <a:effectLst/>
                  <a:uLnTx/>
                  <a:uFillTx/>
                  <a:latin typeface="Montserrat" pitchFamily="2" charset="77"/>
                </a:rPr>
                <a:t>Roast Smore’s </a:t>
              </a:r>
              <a:r>
                <a:rPr kumimoji="0" lang="en-US" sz="1050" b="0" i="0" u="none" strike="noStrike" kern="0" cap="none" spc="0" normalizeH="0" baseline="0" noProof="0" dirty="0">
                  <a:ln>
                    <a:noFill/>
                  </a:ln>
                  <a:solidFill>
                    <a:prstClr val="black">
                      <a:lumMod val="75000"/>
                      <a:lumOff val="25000"/>
                    </a:prstClr>
                  </a:solidFill>
                  <a:effectLst/>
                  <a:uLnTx/>
                  <a:uFillTx/>
                  <a:latin typeface="Montserrat" pitchFamily="2" charset="77"/>
                </a:rPr>
                <a:t>– </a:t>
              </a:r>
              <a:r>
                <a:rPr lang="en-US" sz="1050" dirty="0">
                  <a:solidFill>
                    <a:prstClr val="black">
                      <a:lumMod val="75000"/>
                      <a:lumOff val="25000"/>
                    </a:prstClr>
                  </a:solidFill>
                  <a:latin typeface="Montserrat" pitchFamily="2" charset="77"/>
                </a:rPr>
                <a:t>Stop by the hotel front desk to request your smore's kits. When you are ready head to the fire pits and get to </a:t>
              </a:r>
              <a:r>
                <a:rPr lang="en-US" sz="1050" dirty="0" err="1">
                  <a:solidFill>
                    <a:prstClr val="black">
                      <a:lumMod val="75000"/>
                      <a:lumOff val="25000"/>
                    </a:prstClr>
                  </a:solidFill>
                  <a:latin typeface="Montserrat" pitchFamily="2" charset="77"/>
                </a:rPr>
                <a:t>roastin</a:t>
              </a:r>
              <a:r>
                <a:rPr lang="en-US" sz="1050" dirty="0">
                  <a:solidFill>
                    <a:prstClr val="black">
                      <a:lumMod val="75000"/>
                      <a:lumOff val="25000"/>
                    </a:prstClr>
                  </a:solidFill>
                  <a:latin typeface="Montserrat" pitchFamily="2" charset="77"/>
                </a:rPr>
                <a:t>’!</a:t>
              </a:r>
              <a:br>
                <a:rPr lang="en-US" sz="1050" dirty="0">
                  <a:solidFill>
                    <a:prstClr val="black">
                      <a:lumMod val="75000"/>
                      <a:lumOff val="25000"/>
                    </a:prstClr>
                  </a:solidFill>
                  <a:latin typeface="Montserrat" pitchFamily="2" charset="77"/>
                </a:rPr>
              </a:br>
              <a:r>
                <a:rPr lang="en-US" sz="1050" i="1" dirty="0">
                  <a:solidFill>
                    <a:prstClr val="black">
                      <a:lumMod val="75000"/>
                      <a:lumOff val="25000"/>
                    </a:prstClr>
                  </a:solidFill>
                  <a:latin typeface="Montserrat" pitchFamily="2" charset="77"/>
                </a:rPr>
                <a:t>Park Hyatt Front Desk</a:t>
              </a:r>
              <a:endParaRPr kumimoji="0" lang="en-US" sz="100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5:00 PM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Vail Whitewater Race Series*</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–Pre-registration available at vailrec.com. An after-party will be hosted in Vail Village each week where the prizes will be awarded to the winners and all participants over 21 get a free beer! </a:t>
              </a:r>
              <a:endParaRPr kumimoji="0" lang="en-US" sz="950" b="0" i="0"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0" u="none" strike="noStrike" kern="0" cap="none" spc="0" normalizeH="0" baseline="0" noProof="0" dirty="0">
                  <a:ln>
                    <a:noFill/>
                  </a:ln>
                  <a:solidFill>
                    <a:prstClr val="black">
                      <a:lumMod val="75000"/>
                      <a:lumOff val="25000"/>
                    </a:prstClr>
                  </a:solidFill>
                  <a:effectLst/>
                  <a:uLnTx/>
                  <a:uFillTx/>
                  <a:latin typeface="Montserrat"/>
                </a:rPr>
                <a:t>Cost varies by when you register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Covered Bridge to International Bridge, Vail. </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2:00 PM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Nature Walk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Join the Walking Mountains Science Center for a guided nature walk in Avon. Learn about local flora and fauna while enjoying the beautiful scenery. Registration required at walkingmountains.org.</a:t>
              </a:r>
              <a:endParaRPr kumimoji="0" lang="en-US" sz="950" b="0" i="0"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0" u="none" strike="noStrike" kern="0" cap="none" spc="0" normalizeH="0" baseline="0" noProof="0" dirty="0">
                  <a:ln>
                    <a:noFill/>
                  </a:ln>
                  <a:solidFill>
                    <a:prstClr val="black">
                      <a:lumMod val="75000"/>
                      <a:lumOff val="25000"/>
                    </a:prstClr>
                  </a:solidFill>
                  <a:effectLst/>
                  <a:uLnTx/>
                  <a:uFillTx/>
                  <a:latin typeface="Montserrat"/>
                </a:rPr>
                <a:t>FREE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Walking Mountains Science Center, Avon Tang Campus, Avon.</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endParaRPr lang="en-US" sz="1000" i="1" dirty="0">
                <a:solidFill>
                  <a:prstClr val="black">
                    <a:lumMod val="75000"/>
                    <a:lumOff val="25000"/>
                  </a:prstClr>
                </a:solidFill>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endParaRPr lang="en-US" sz="1000" i="1" dirty="0">
                <a:solidFill>
                  <a:prstClr val="black">
                    <a:lumMod val="75000"/>
                    <a:lumOff val="25000"/>
                  </a:prstClr>
                </a:solidFill>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endParaRPr lang="en-US" sz="1000" i="1" dirty="0">
                <a:solidFill>
                  <a:prstClr val="black">
                    <a:lumMod val="75000"/>
                    <a:lumOff val="25000"/>
                  </a:prstClr>
                </a:solidFill>
                <a:latin typeface="Montserrat" pitchFamily="2" charset="77"/>
              </a:endParaRPr>
            </a:p>
          </p:txBody>
        </p:sp>
      </p:grpSp>
      <p:sp>
        <p:nvSpPr>
          <p:cNvPr id="54" name="object 77">
            <a:extLst>
              <a:ext uri="{FF2B5EF4-FFF2-40B4-BE49-F238E27FC236}">
                <a16:creationId xmlns:a16="http://schemas.microsoft.com/office/drawing/2014/main" id="{006E1CAD-47D6-4C9B-9D7E-F377D3E32490}"/>
              </a:ext>
            </a:extLst>
          </p:cNvPr>
          <p:cNvSpPr>
            <a:spLocks noGrp="1" noRot="1" noMove="1" noResize="1" noEditPoints="1" noAdjustHandles="1" noChangeArrowheads="1" noChangeShapeType="1"/>
          </p:cNvSpPr>
          <p:nvPr/>
        </p:nvSpPr>
        <p:spPr>
          <a:xfrm>
            <a:off x="342899" y="8321040"/>
            <a:ext cx="14859001" cy="1426464"/>
          </a:xfrm>
          <a:custGeom>
            <a:avLst/>
            <a:gdLst/>
            <a:ahLst/>
            <a:cxnLst/>
            <a:rect l="l" t="t" r="r" b="b"/>
            <a:pathLst>
              <a:path w="14627225" h="1143000">
                <a:moveTo>
                  <a:pt x="14627225" y="0"/>
                </a:moveTo>
                <a:lnTo>
                  <a:pt x="0" y="0"/>
                </a:lnTo>
                <a:lnTo>
                  <a:pt x="0" y="1143000"/>
                </a:lnTo>
                <a:lnTo>
                  <a:pt x="14627225" y="1143000"/>
                </a:lnTo>
                <a:lnTo>
                  <a:pt x="14627225" y="0"/>
                </a:lnTo>
                <a:close/>
              </a:path>
            </a:pathLst>
          </a:custGeom>
          <a:solidFill>
            <a:srgbClr val="4C4D4E"/>
          </a:solidFill>
        </p:spPr>
        <p:txBody>
          <a:bodyPr wrap="square" lIns="0" tIns="0" rIns="0" bIns="0" rtlCol="0"/>
          <a:lstStyle/>
          <a:p>
            <a:endParaRPr dirty="0"/>
          </a:p>
        </p:txBody>
      </p:sp>
      <p:sp>
        <p:nvSpPr>
          <p:cNvPr id="2" name="TextBox 1">
            <a:extLst>
              <a:ext uri="{FF2B5EF4-FFF2-40B4-BE49-F238E27FC236}">
                <a16:creationId xmlns:a16="http://schemas.microsoft.com/office/drawing/2014/main" id="{DA591C73-C559-0FE6-7D81-12CFC316F588}"/>
              </a:ext>
            </a:extLst>
          </p:cNvPr>
          <p:cNvSpPr txBox="1">
            <a:spLocks noGrp="1" noRot="1" noMove="1" noResize="1" noEditPoints="1" noAdjustHandles="1" noChangeArrowheads="1" noChangeShapeType="1"/>
          </p:cNvSpPr>
          <p:nvPr/>
        </p:nvSpPr>
        <p:spPr>
          <a:xfrm>
            <a:off x="342899" y="8128131"/>
            <a:ext cx="14854428" cy="215444"/>
          </a:xfrm>
          <a:prstGeom prst="rect">
            <a:avLst/>
          </a:prstGeom>
          <a:noFill/>
        </p:spPr>
        <p:txBody>
          <a:bodyPr wrap="square" rtlCol="0">
            <a:spAutoFit/>
          </a:bodyPr>
          <a:lstStyle/>
          <a:p>
            <a:pPr algn="ctr"/>
            <a:r>
              <a:rPr lang="en-US" sz="800" b="1" dirty="0">
                <a:solidFill>
                  <a:schemeClr val="tx1">
                    <a:lumMod val="50000"/>
                    <a:lumOff val="50000"/>
                  </a:schemeClr>
                </a:solidFill>
                <a:effectLst/>
                <a:latin typeface="Montserrat SemiBold" pitchFamily="2" charset="77"/>
              </a:rPr>
              <a:t>Must be 21+ to consume or purchase alcohol at events.</a:t>
            </a:r>
            <a:endParaRPr lang="en-US" sz="800" b="1" dirty="0">
              <a:solidFill>
                <a:schemeClr val="tx1">
                  <a:lumMod val="50000"/>
                  <a:lumOff val="50000"/>
                </a:schemeClr>
              </a:solidFill>
              <a:latin typeface="Montserrat SemiBold" pitchFamily="2" charset="77"/>
            </a:endParaRPr>
          </a:p>
        </p:txBody>
      </p:sp>
      <p:sp>
        <p:nvSpPr>
          <p:cNvPr id="61" name="object 80">
            <a:extLst>
              <a:ext uri="{FF2B5EF4-FFF2-40B4-BE49-F238E27FC236}">
                <a16:creationId xmlns:a16="http://schemas.microsoft.com/office/drawing/2014/main" id="{135E6A32-1517-2860-923F-6C5FC7C5DA30}"/>
              </a:ext>
            </a:extLst>
          </p:cNvPr>
          <p:cNvSpPr txBox="1"/>
          <p:nvPr/>
        </p:nvSpPr>
        <p:spPr>
          <a:xfrm>
            <a:off x="3711509" y="8458200"/>
            <a:ext cx="2633472" cy="1354923"/>
          </a:xfrm>
          <a:prstGeom prst="rect">
            <a:avLst/>
          </a:prstGeom>
        </p:spPr>
        <p:txBody>
          <a:bodyPr vert="horz" wrap="square" lIns="0" tIns="12700" rIns="0" bIns="0" rtlCol="0">
            <a:spAutoFit/>
          </a:bodyPr>
          <a:lstStyle/>
          <a:p>
            <a:pPr marR="5080" algn="l" defTabSz="457200" rtl="0">
              <a:lnSpc>
                <a:spcPct val="114599"/>
              </a:lnSpc>
              <a:spcBef>
                <a:spcPts val="100"/>
              </a:spcBef>
              <a:defRPr/>
            </a:pPr>
            <a:r>
              <a:rPr lang="en-US" sz="1200" b="1" kern="1200" dirty="0">
                <a:solidFill>
                  <a:schemeClr val="bg1"/>
                </a:solidFill>
                <a:latin typeface="Montserrat SemiBold" pitchFamily="2" charset="77"/>
                <a:ea typeface="+mn-ea"/>
                <a:cs typeface="Calibri"/>
              </a:rPr>
              <a:t>Food &amp; Beverage</a:t>
            </a:r>
          </a:p>
          <a:p>
            <a:pPr marR="5080" algn="l" defTabSz="457200" rtl="0">
              <a:lnSpc>
                <a:spcPts val="1400"/>
              </a:lnSpc>
              <a:spcBef>
                <a:spcPts val="100"/>
              </a:spcBef>
              <a:defRPr/>
            </a:pPr>
            <a:r>
              <a:rPr lang="en-US" sz="1050" dirty="0">
                <a:solidFill>
                  <a:srgbClr val="FFFFFF"/>
                </a:solidFill>
                <a:latin typeface="Montserrat" pitchFamily="2" charset="77"/>
                <a:cs typeface="Calibri"/>
              </a:rPr>
              <a:t>8100 Mountainside Bar &amp; Grill:  Open for Breakfast. </a:t>
            </a:r>
          </a:p>
          <a:p>
            <a:pPr marR="5080" algn="l" defTabSz="457200" rtl="0">
              <a:lnSpc>
                <a:spcPts val="1400"/>
              </a:lnSpc>
              <a:spcBef>
                <a:spcPts val="100"/>
              </a:spcBef>
              <a:defRPr/>
            </a:pPr>
            <a:r>
              <a:rPr lang="en-US" sz="1050" dirty="0">
                <a:solidFill>
                  <a:srgbClr val="FFFFFF"/>
                </a:solidFill>
                <a:latin typeface="Montserrat" pitchFamily="2" charset="77"/>
                <a:cs typeface="Calibri"/>
              </a:rPr>
              <a:t>IRD: available for Breakfast and Dinner</a:t>
            </a:r>
          </a:p>
          <a:p>
            <a:pPr marR="5080" algn="l" defTabSz="457200" rtl="0">
              <a:lnSpc>
                <a:spcPts val="1400"/>
              </a:lnSpc>
              <a:spcBef>
                <a:spcPts val="100"/>
              </a:spcBef>
              <a:defRPr/>
            </a:pPr>
            <a:r>
              <a:rPr lang="en-US" sz="1050" dirty="0">
                <a:solidFill>
                  <a:srgbClr val="FFFFFF"/>
                </a:solidFill>
                <a:latin typeface="Montserrat" pitchFamily="2" charset="77"/>
                <a:cs typeface="Calibri"/>
              </a:rPr>
              <a:t>Brass Bear Bar: 4PM – 9PM</a:t>
            </a:r>
          </a:p>
          <a:p>
            <a:pPr marR="5080" algn="l" defTabSz="457200" rtl="0">
              <a:lnSpc>
                <a:spcPts val="1400"/>
              </a:lnSpc>
              <a:spcBef>
                <a:spcPts val="100"/>
              </a:spcBef>
              <a:defRPr/>
            </a:pPr>
            <a:r>
              <a:rPr lang="en-US" sz="1050" dirty="0">
                <a:solidFill>
                  <a:srgbClr val="FFFFFF"/>
                </a:solidFill>
                <a:latin typeface="Montserrat" pitchFamily="2" charset="77"/>
                <a:cs typeface="Calibri"/>
              </a:rPr>
              <a:t>Fall Line Mercantile: Open 24/7</a:t>
            </a:r>
          </a:p>
          <a:p>
            <a:pPr marR="5080" algn="l" defTabSz="457200" rtl="0">
              <a:lnSpc>
                <a:spcPts val="1400"/>
              </a:lnSpc>
              <a:spcBef>
                <a:spcPts val="100"/>
              </a:spcBef>
              <a:defRPr/>
            </a:pPr>
            <a:endParaRPr lang="en-US" sz="1050" dirty="0">
              <a:solidFill>
                <a:srgbClr val="FFFFFF"/>
              </a:solidFill>
              <a:latin typeface="Montserrat" pitchFamily="2" charset="77"/>
              <a:cs typeface="Calibri"/>
            </a:endParaRPr>
          </a:p>
        </p:txBody>
      </p:sp>
      <p:sp>
        <p:nvSpPr>
          <p:cNvPr id="62" name="object 81">
            <a:extLst>
              <a:ext uri="{FF2B5EF4-FFF2-40B4-BE49-F238E27FC236}">
                <a16:creationId xmlns:a16="http://schemas.microsoft.com/office/drawing/2014/main" id="{081DA202-B334-1D34-7FF0-66BE93D3AAC5}"/>
              </a:ext>
            </a:extLst>
          </p:cNvPr>
          <p:cNvSpPr txBox="1"/>
          <p:nvPr/>
        </p:nvSpPr>
        <p:spPr>
          <a:xfrm>
            <a:off x="6627491" y="8458200"/>
            <a:ext cx="2633472" cy="1144929"/>
          </a:xfrm>
          <a:prstGeom prst="rect">
            <a:avLst/>
          </a:prstGeom>
        </p:spPr>
        <p:txBody>
          <a:bodyPr vert="horz" wrap="square" lIns="0" tIns="12700" rIns="0" bIns="0" rtlCol="0">
            <a:spAutoFit/>
          </a:bodyPr>
          <a:lstStyle/>
          <a:p>
            <a:pPr marR="5080" algn="l" defTabSz="457200" rtl="0">
              <a:lnSpc>
                <a:spcPct val="114599"/>
              </a:lnSpc>
              <a:spcBef>
                <a:spcPts val="100"/>
              </a:spcBef>
              <a:defRPr/>
            </a:pPr>
            <a:r>
              <a:rPr lang="en-US" sz="1200" b="1" kern="1200" dirty="0">
                <a:solidFill>
                  <a:schemeClr val="bg1"/>
                </a:solidFill>
                <a:latin typeface="Montserrat SemiBold" pitchFamily="2" charset="77"/>
                <a:ea typeface="+mn-ea"/>
                <a:cs typeface="Calibri"/>
              </a:rPr>
              <a:t>Concierge</a:t>
            </a:r>
          </a:p>
          <a:p>
            <a:pPr marR="5080" algn="l" defTabSz="457200" rtl="0">
              <a:lnSpc>
                <a:spcPts val="1400"/>
              </a:lnSpc>
              <a:spcBef>
                <a:spcPts val="100"/>
              </a:spcBef>
              <a:defRPr/>
            </a:pPr>
            <a:r>
              <a:rPr lang="en-US" sz="1050" dirty="0">
                <a:solidFill>
                  <a:srgbClr val="FFFFFF"/>
                </a:solidFill>
                <a:latin typeface="Montserrat" pitchFamily="2" charset="77"/>
                <a:cs typeface="Calibri"/>
              </a:rPr>
              <a:t>Located right next to the residence office. The concierge can offer assistance in booking dining, activities, and transportation. </a:t>
            </a:r>
          </a:p>
          <a:p>
            <a:pPr marR="5080" algn="l" defTabSz="457200" rtl="0">
              <a:lnSpc>
                <a:spcPts val="1400"/>
              </a:lnSpc>
              <a:spcBef>
                <a:spcPts val="100"/>
              </a:spcBef>
              <a:defRPr/>
            </a:pPr>
            <a:endParaRPr lang="en-US" sz="1050" dirty="0">
              <a:solidFill>
                <a:srgbClr val="FFFFFF"/>
              </a:solidFill>
              <a:latin typeface="Montserrat" pitchFamily="2" charset="77"/>
              <a:cs typeface="Calibri"/>
            </a:endParaRPr>
          </a:p>
        </p:txBody>
      </p:sp>
      <p:sp>
        <p:nvSpPr>
          <p:cNvPr id="63" name="object 82">
            <a:extLst>
              <a:ext uri="{FF2B5EF4-FFF2-40B4-BE49-F238E27FC236}">
                <a16:creationId xmlns:a16="http://schemas.microsoft.com/office/drawing/2014/main" id="{E5D266A0-58D0-2A44-64F3-DD00FDA036E0}"/>
              </a:ext>
            </a:extLst>
          </p:cNvPr>
          <p:cNvSpPr txBox="1"/>
          <p:nvPr/>
        </p:nvSpPr>
        <p:spPr>
          <a:xfrm>
            <a:off x="12342492" y="8458200"/>
            <a:ext cx="2605569" cy="1633139"/>
          </a:xfrm>
          <a:prstGeom prst="rect">
            <a:avLst/>
          </a:prstGeom>
        </p:spPr>
        <p:txBody>
          <a:bodyPr vert="horz" wrap="square" lIns="0" tIns="12700" rIns="0" bIns="0" rtlCol="0">
            <a:spAutoFit/>
          </a:bodyPr>
          <a:lstStyle/>
          <a:p>
            <a:pPr marR="5080" algn="l" defTabSz="457200" rtl="0">
              <a:lnSpc>
                <a:spcPct val="114599"/>
              </a:lnSpc>
              <a:spcBef>
                <a:spcPts val="100"/>
              </a:spcBef>
              <a:defRPr/>
            </a:pPr>
            <a:r>
              <a:rPr lang="en-US" sz="1200" b="1" kern="1200" dirty="0">
                <a:solidFill>
                  <a:schemeClr val="bg1"/>
                </a:solidFill>
                <a:latin typeface="Montserrat SemiBold" pitchFamily="2" charset="77"/>
                <a:ea typeface="+mn-ea"/>
                <a:cs typeface="Calibri"/>
              </a:rPr>
              <a:t>Contact Front Desk</a:t>
            </a:r>
          </a:p>
          <a:p>
            <a:pPr marL="0" marR="5080" lvl="0" indent="0" algn="l" defTabSz="457200" rtl="0" eaLnBrk="1" fontAlgn="auto" latinLnBrk="0" hangingPunct="1">
              <a:lnSpc>
                <a:spcPct val="114599"/>
              </a:lnSpc>
              <a:spcBef>
                <a:spcPts val="100"/>
              </a:spcBef>
              <a:spcAft>
                <a:spcPts val="0"/>
              </a:spcAft>
              <a:buClrTx/>
              <a:buSzTx/>
              <a:buFontTx/>
              <a:buNone/>
              <a:tabLst/>
              <a:defRPr/>
            </a:pPr>
            <a:r>
              <a:rPr lang="en-US" sz="1050" dirty="0">
                <a:solidFill>
                  <a:srgbClr val="FFFFFF"/>
                </a:solidFill>
                <a:latin typeface="Montserrat" pitchFamily="2" charset="77"/>
                <a:cs typeface="Calibri"/>
              </a:rPr>
              <a:t>For questions or assistance, please contact the residence office at: EXT. 60</a:t>
            </a:r>
          </a:p>
          <a:p>
            <a:pPr marL="0" marR="5080" lvl="0" indent="0" algn="l" defTabSz="457200" rtl="0" eaLnBrk="1" fontAlgn="auto" latinLnBrk="0" hangingPunct="1">
              <a:lnSpc>
                <a:spcPct val="114599"/>
              </a:lnSpc>
              <a:spcBef>
                <a:spcPts val="100"/>
              </a:spcBef>
              <a:spcAft>
                <a:spcPts val="0"/>
              </a:spcAft>
              <a:buClrTx/>
              <a:buSzTx/>
              <a:buFontTx/>
              <a:buNone/>
              <a:tabLst/>
              <a:defRPr/>
            </a:pPr>
            <a:r>
              <a:rPr lang="en-US" sz="1050" dirty="0">
                <a:solidFill>
                  <a:srgbClr val="FFFFFF"/>
                </a:solidFill>
                <a:latin typeface="Montserrat" pitchFamily="2" charset="77"/>
                <a:cs typeface="Calibri"/>
              </a:rPr>
              <a:t>For questions or assistance when the residence office is closed, please contact the hotel front desk at EXT 50.</a:t>
            </a:r>
          </a:p>
          <a:p>
            <a:pPr marL="0" marR="5080" lvl="0" indent="0" algn="l" defTabSz="457200" rtl="0" eaLnBrk="1" fontAlgn="auto" latinLnBrk="0" hangingPunct="1">
              <a:lnSpc>
                <a:spcPct val="114599"/>
              </a:lnSpc>
              <a:spcBef>
                <a:spcPts val="100"/>
              </a:spcBef>
              <a:spcAft>
                <a:spcPts val="0"/>
              </a:spcAft>
              <a:buClrTx/>
              <a:buSzTx/>
              <a:buFontTx/>
              <a:buNone/>
              <a:tabLst/>
              <a:defRPr/>
            </a:pPr>
            <a:endParaRPr kumimoji="0" lang="en-US" sz="800" b="0" i="0" u="none" strike="noStrike" kern="1200" cap="none" spc="0" normalizeH="0" baseline="0" noProof="0" dirty="0">
              <a:ln>
                <a:noFill/>
              </a:ln>
              <a:solidFill>
                <a:srgbClr val="FFFFFF"/>
              </a:solidFill>
              <a:effectLst/>
              <a:uLnTx/>
              <a:uFillTx/>
              <a:latin typeface="Montserrat" pitchFamily="2" charset="77"/>
              <a:ea typeface="+mn-ea"/>
              <a:cs typeface="Calibri"/>
            </a:endParaRPr>
          </a:p>
          <a:p>
            <a:pPr marL="0" marR="5080" lvl="0" indent="0" algn="l" defTabSz="457200" rtl="0" eaLnBrk="1" fontAlgn="auto" latinLnBrk="0" hangingPunct="1">
              <a:lnSpc>
                <a:spcPct val="114599"/>
              </a:lnSpc>
              <a:spcBef>
                <a:spcPts val="100"/>
              </a:spcBef>
              <a:spcAft>
                <a:spcPts val="0"/>
              </a:spcAft>
              <a:buClrTx/>
              <a:buSzTx/>
              <a:buFontTx/>
              <a:buNone/>
              <a:tabLst/>
              <a:defRPr/>
            </a:pPr>
            <a:endParaRPr kumimoji="0" lang="en-US" sz="800" b="1" i="0" u="none" strike="noStrike" kern="1200" cap="none" spc="0" normalizeH="0" baseline="0" noProof="0" dirty="0">
              <a:ln>
                <a:noFill/>
              </a:ln>
              <a:solidFill>
                <a:srgbClr val="FFFFFF"/>
              </a:solidFill>
              <a:effectLst/>
              <a:uLnTx/>
              <a:uFillTx/>
              <a:latin typeface="Montserrat" pitchFamily="2" charset="77"/>
              <a:ea typeface="+mn-ea"/>
              <a:cs typeface="Calibri"/>
            </a:endParaRPr>
          </a:p>
          <a:p>
            <a:pPr marL="0" marR="5080" lvl="0" indent="0" algn="l" defTabSz="457200" rtl="0" eaLnBrk="1" fontAlgn="auto" latinLnBrk="0" hangingPunct="1">
              <a:lnSpc>
                <a:spcPct val="114599"/>
              </a:lnSpc>
              <a:spcBef>
                <a:spcPts val="100"/>
              </a:spcBef>
              <a:spcAft>
                <a:spcPts val="0"/>
              </a:spcAft>
              <a:buClrTx/>
              <a:buSzTx/>
              <a:buFontTx/>
              <a:buNone/>
              <a:tabLst/>
              <a:defRPr/>
            </a:pPr>
            <a:endParaRPr kumimoji="0" sz="80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64" name="object 82">
            <a:extLst>
              <a:ext uri="{FF2B5EF4-FFF2-40B4-BE49-F238E27FC236}">
                <a16:creationId xmlns:a16="http://schemas.microsoft.com/office/drawing/2014/main" id="{600BF540-41AA-AC01-9AB0-DADF44E119D2}"/>
              </a:ext>
            </a:extLst>
          </p:cNvPr>
          <p:cNvSpPr txBox="1"/>
          <p:nvPr/>
        </p:nvSpPr>
        <p:spPr>
          <a:xfrm>
            <a:off x="685798" y="8458840"/>
            <a:ext cx="2743201" cy="1175386"/>
          </a:xfrm>
          <a:prstGeom prst="rect">
            <a:avLst/>
          </a:prstGeom>
        </p:spPr>
        <p:txBody>
          <a:bodyPr vert="horz" wrap="square" lIns="0" tIns="12700" rIns="0" bIns="0" rtlCol="0">
            <a:spAutoFit/>
          </a:bodyPr>
          <a:lstStyle/>
          <a:p>
            <a:pPr marL="0" marR="5080" lvl="0" indent="0" algn="l" defTabSz="457200" rtl="0" eaLnBrk="1" fontAlgn="auto" latinLnBrk="0" hangingPunct="1">
              <a:lnSpc>
                <a:spcPct val="114599"/>
              </a:lnSpc>
              <a:spcBef>
                <a:spcPts val="100"/>
              </a:spcBef>
              <a:spcAft>
                <a:spcPts val="0"/>
              </a:spcAft>
              <a:buClrTx/>
              <a:buSzTx/>
              <a:buFontTx/>
              <a:buNone/>
              <a:tabLst/>
              <a:defRPr/>
            </a:pPr>
            <a:r>
              <a:rPr kumimoji="0" lang="en-US" sz="1200" b="1" i="0" u="none" strike="noStrike" kern="1200" cap="none" spc="0" normalizeH="0" baseline="0" noProof="0" dirty="0">
                <a:ln>
                  <a:noFill/>
                </a:ln>
                <a:solidFill>
                  <a:schemeClr val="bg1"/>
                </a:solidFill>
                <a:effectLst/>
                <a:uLnTx/>
                <a:uFillTx/>
                <a:latin typeface="Montserrat SemiBold" pitchFamily="2" charset="77"/>
                <a:ea typeface="+mn-ea"/>
                <a:cs typeface="Calibri"/>
              </a:rPr>
              <a:t>Hours of Operation</a:t>
            </a:r>
          </a:p>
          <a:p>
            <a:pPr marL="0" marR="5080" lvl="0" indent="0" algn="l" defTabSz="457200" rtl="0" eaLnBrk="1" fontAlgn="auto" latinLnBrk="0" hangingPunct="1">
              <a:lnSpc>
                <a:spcPts val="1400"/>
              </a:lnSpc>
              <a:spcBef>
                <a:spcPts val="100"/>
              </a:spcBef>
              <a:spcAft>
                <a:spcPts val="0"/>
              </a:spcAft>
              <a:buClrTx/>
              <a:buSzTx/>
              <a:buFontTx/>
              <a:buNone/>
              <a:tabLst/>
              <a:defRPr/>
            </a:pPr>
            <a:r>
              <a:rPr lang="en-US" sz="1050" dirty="0">
                <a:solidFill>
                  <a:srgbClr val="FFFFFF"/>
                </a:solidFill>
                <a:latin typeface="Montserrat" pitchFamily="2" charset="77"/>
                <a:cs typeface="Calibri"/>
              </a:rPr>
              <a:t>Pool Hours: 6AM-10PM</a:t>
            </a:r>
          </a:p>
          <a:p>
            <a:pPr marL="0" marR="5080" lvl="0" indent="0" algn="l" defTabSz="457200" rtl="0" eaLnBrk="1" fontAlgn="auto" latinLnBrk="0" hangingPunct="1">
              <a:lnSpc>
                <a:spcPts val="1400"/>
              </a:lnSpc>
              <a:spcBef>
                <a:spcPts val="100"/>
              </a:spcBef>
              <a:spcAft>
                <a:spcPts val="0"/>
              </a:spcAft>
              <a:buClrTx/>
              <a:buSzTx/>
              <a:buFontTx/>
              <a:buNone/>
              <a:tabLst/>
              <a:defRPr/>
            </a:pPr>
            <a:r>
              <a:rPr lang="en-US" sz="1050" dirty="0">
                <a:solidFill>
                  <a:srgbClr val="FFFFFF"/>
                </a:solidFill>
                <a:latin typeface="Montserrat" pitchFamily="2" charset="77"/>
                <a:cs typeface="Calibri"/>
              </a:rPr>
              <a:t>Fitness Center: 24/ 7</a:t>
            </a:r>
          </a:p>
          <a:p>
            <a:pPr marL="0" marR="5080" lvl="0" indent="0" algn="l" defTabSz="457200" rtl="0" eaLnBrk="1" fontAlgn="auto" latinLnBrk="0" hangingPunct="1">
              <a:lnSpc>
                <a:spcPts val="1400"/>
              </a:lnSpc>
              <a:spcBef>
                <a:spcPts val="100"/>
              </a:spcBef>
              <a:spcAft>
                <a:spcPts val="0"/>
              </a:spcAft>
              <a:buClrTx/>
              <a:buSzTx/>
              <a:buFontTx/>
              <a:buNone/>
              <a:tabLst/>
              <a:defRPr/>
            </a:pPr>
            <a:r>
              <a:rPr lang="en-US" sz="1050" dirty="0">
                <a:solidFill>
                  <a:srgbClr val="FFFFFF"/>
                </a:solidFill>
                <a:latin typeface="Montserrat" pitchFamily="2" charset="77"/>
                <a:cs typeface="Calibri"/>
              </a:rPr>
              <a:t>Residence Office: 9AM - 5PM</a:t>
            </a:r>
          </a:p>
          <a:p>
            <a:pPr marL="0" marR="5080" lvl="0" indent="0" algn="l" defTabSz="457200" rtl="0" eaLnBrk="1" fontAlgn="auto" latinLnBrk="0" hangingPunct="1">
              <a:lnSpc>
                <a:spcPts val="1400"/>
              </a:lnSpc>
              <a:spcBef>
                <a:spcPts val="100"/>
              </a:spcBef>
              <a:spcAft>
                <a:spcPts val="0"/>
              </a:spcAft>
              <a:buClrTx/>
              <a:buSzTx/>
              <a:buFontTx/>
              <a:buNone/>
              <a:tabLst/>
              <a:defRPr/>
            </a:pPr>
            <a:r>
              <a:rPr lang="en-US" sz="1050" dirty="0">
                <a:solidFill>
                  <a:srgbClr val="FFFFFF"/>
                </a:solidFill>
                <a:latin typeface="Montserrat" pitchFamily="2" charset="77"/>
                <a:cs typeface="Calibri"/>
              </a:rPr>
              <a:t>Arcade: Available 24/7</a:t>
            </a:r>
          </a:p>
          <a:p>
            <a:pPr marL="0" marR="5080" lvl="0" indent="0" algn="l" defTabSz="457200" rtl="0" eaLnBrk="1" fontAlgn="auto" latinLnBrk="0" hangingPunct="1">
              <a:lnSpc>
                <a:spcPts val="1400"/>
              </a:lnSpc>
              <a:spcBef>
                <a:spcPts val="100"/>
              </a:spcBef>
              <a:spcAft>
                <a:spcPts val="0"/>
              </a:spcAft>
              <a:buClrTx/>
              <a:buSzTx/>
              <a:buFontTx/>
              <a:buNone/>
              <a:tabLst/>
              <a:defRPr/>
            </a:pPr>
            <a:endParaRPr kumimoji="0" sz="1050" b="0" i="0" u="none" strike="noStrike" kern="1200" cap="none" spc="0" normalizeH="0" baseline="0" noProof="0" dirty="0">
              <a:ln>
                <a:noFill/>
              </a:ln>
              <a:solidFill>
                <a:prstClr val="black"/>
              </a:solidFill>
              <a:effectLst/>
              <a:uLnTx/>
              <a:uFillTx/>
              <a:latin typeface="Montserrat" pitchFamily="2" charset="77"/>
              <a:ea typeface="+mn-ea"/>
              <a:cs typeface="Calibri"/>
            </a:endParaRPr>
          </a:p>
        </p:txBody>
      </p:sp>
      <p:sp>
        <p:nvSpPr>
          <p:cNvPr id="65" name="object 79">
            <a:extLst>
              <a:ext uri="{FF2B5EF4-FFF2-40B4-BE49-F238E27FC236}">
                <a16:creationId xmlns:a16="http://schemas.microsoft.com/office/drawing/2014/main" id="{E90209C9-29B4-8CBD-D08F-BEDF9DD97ABE}"/>
              </a:ext>
            </a:extLst>
          </p:cNvPr>
          <p:cNvSpPr txBox="1"/>
          <p:nvPr/>
        </p:nvSpPr>
        <p:spPr>
          <a:xfrm>
            <a:off x="9543473" y="8458200"/>
            <a:ext cx="2516510" cy="1316451"/>
          </a:xfrm>
          <a:prstGeom prst="rect">
            <a:avLst/>
          </a:prstGeom>
        </p:spPr>
        <p:txBody>
          <a:bodyPr vert="horz" wrap="square" lIns="0" tIns="12700" rIns="0" bIns="0" rtlCol="0">
            <a:spAutoFit/>
          </a:bodyPr>
          <a:lstStyle/>
          <a:p>
            <a:pPr marR="5080" algn="l" defTabSz="457200" rtl="0">
              <a:lnSpc>
                <a:spcPct val="114599"/>
              </a:lnSpc>
              <a:spcBef>
                <a:spcPts val="100"/>
              </a:spcBef>
              <a:defRPr/>
            </a:pPr>
            <a:r>
              <a:rPr lang="en-US" sz="1200" b="1" kern="1200" dirty="0">
                <a:solidFill>
                  <a:schemeClr val="bg1"/>
                </a:solidFill>
                <a:latin typeface="Montserrat SemiBold" pitchFamily="2" charset="77"/>
                <a:ea typeface="+mn-ea"/>
                <a:cs typeface="Calibri"/>
              </a:rPr>
              <a:t>Exhale Spa</a:t>
            </a:r>
          </a:p>
          <a:p>
            <a:pPr marR="5080" algn="l" defTabSz="457200" rtl="0">
              <a:lnSpc>
                <a:spcPts val="1400"/>
              </a:lnSpc>
              <a:spcBef>
                <a:spcPts val="100"/>
              </a:spcBef>
              <a:defRPr/>
            </a:pPr>
            <a:r>
              <a:rPr lang="en-US" sz="1050" dirty="0">
                <a:solidFill>
                  <a:srgbClr val="FFFFFF"/>
                </a:solidFill>
                <a:latin typeface="Montserrat" pitchFamily="2" charset="77"/>
                <a:cs typeface="Calibri"/>
              </a:rPr>
              <a:t>A unique blend of fitness and spa, Exhale is the total wellbeing experience to center your body and mind.. For more information contact: 970 748 7500</a:t>
            </a:r>
          </a:p>
          <a:p>
            <a:pPr marR="5080" algn="l" defTabSz="457200" rtl="0">
              <a:lnSpc>
                <a:spcPts val="1400"/>
              </a:lnSpc>
              <a:spcBef>
                <a:spcPts val="100"/>
              </a:spcBef>
              <a:defRPr/>
            </a:pPr>
            <a:r>
              <a:rPr lang="en-US" sz="1050" dirty="0">
                <a:solidFill>
                  <a:srgbClr val="FFFFFF"/>
                </a:solidFill>
                <a:latin typeface="Montserrat" pitchFamily="2" charset="77"/>
                <a:cs typeface="Calibri"/>
              </a:rPr>
              <a:t>Open Daily 9AM - 7PM</a:t>
            </a:r>
            <a:endParaRPr sz="1050" dirty="0">
              <a:solidFill>
                <a:srgbClr val="FFFFFF"/>
              </a:solidFill>
              <a:latin typeface="Montserrat" pitchFamily="2" charset="77"/>
              <a:cs typeface="Calibri"/>
            </a:endParaRPr>
          </a:p>
        </p:txBody>
      </p:sp>
      <p:sp>
        <p:nvSpPr>
          <p:cNvPr id="3" name="TextBox 2">
            <a:extLst>
              <a:ext uri="{FF2B5EF4-FFF2-40B4-BE49-F238E27FC236}">
                <a16:creationId xmlns:a16="http://schemas.microsoft.com/office/drawing/2014/main" id="{2BC45272-E4C5-3D57-8BB8-408D9618EF0D}"/>
              </a:ext>
            </a:extLst>
          </p:cNvPr>
          <p:cNvSpPr txBox="1"/>
          <p:nvPr/>
        </p:nvSpPr>
        <p:spPr>
          <a:xfrm>
            <a:off x="3639183" y="1828800"/>
            <a:ext cx="184731" cy="369332"/>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06B2D806-3D1D-0311-2927-0053DE839045}"/>
              </a:ext>
            </a:extLst>
          </p:cNvPr>
          <p:cNvSpPr txBox="1"/>
          <p:nvPr/>
        </p:nvSpPr>
        <p:spPr>
          <a:xfrm>
            <a:off x="381000" y="9711338"/>
            <a:ext cx="14816327"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800" b="1" i="0" u="none" strike="noStrike" kern="0" cap="none" spc="0" normalizeH="0" baseline="0" noProof="0">
                <a:ln>
                  <a:noFill/>
                </a:ln>
                <a:solidFill>
                  <a:prstClr val="black">
                    <a:lumMod val="50000"/>
                    <a:lumOff val="50000"/>
                  </a:prstClr>
                </a:solidFill>
                <a:effectLst/>
                <a:uLnTx/>
                <a:uFillTx/>
                <a:latin typeface="Montserrat SemiBold" pitchFamily="2" charset="77"/>
              </a:rPr>
              <a:t>Participation in resort activities is voluntary, and participants assume all risk of injury or illness in connection with participation. Execution of a release may be required as a condition of participation in some activities. Activities are subject to change without prior notice</a:t>
            </a:r>
            <a:endParaRPr kumimoji="0" lang="en-US" sz="800" b="1" i="0" u="none" strike="noStrike" kern="0" cap="none" spc="0" normalizeH="0" baseline="0" noProof="0" dirty="0">
              <a:ln>
                <a:noFill/>
              </a:ln>
              <a:solidFill>
                <a:prstClr val="black">
                  <a:lumMod val="50000"/>
                  <a:lumOff val="50000"/>
                </a:prstClr>
              </a:solidFill>
              <a:effectLst/>
              <a:uLnTx/>
              <a:uFillTx/>
              <a:latin typeface="Montserrat SemiBold" pitchFamily="2" charset="77"/>
            </a:endParaRPr>
          </a:p>
        </p:txBody>
      </p:sp>
      <p:sp>
        <p:nvSpPr>
          <p:cNvPr id="10" name="TextBox 9">
            <a:extLst>
              <a:ext uri="{FF2B5EF4-FFF2-40B4-BE49-F238E27FC236}">
                <a16:creationId xmlns:a16="http://schemas.microsoft.com/office/drawing/2014/main" id="{3772256B-8A6D-802F-7D41-0122A44FB6CE}"/>
              </a:ext>
            </a:extLst>
          </p:cNvPr>
          <p:cNvSpPr txBox="1"/>
          <p:nvPr/>
        </p:nvSpPr>
        <p:spPr>
          <a:xfrm>
            <a:off x="10753672" y="1244031"/>
            <a:ext cx="2304767" cy="6976269"/>
          </a:xfrm>
          <a:prstGeom prst="rect">
            <a:avLst/>
          </a:prstGeom>
          <a:noFill/>
        </p:spPr>
        <p:txBody>
          <a:bodyPr wrap="square" lIns="91440" tIns="45720" rIns="91440" bIns="45720" anchor="t">
            <a:spAutoFit/>
          </a:bodyPr>
          <a:lstStyle/>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MAY 17, 6:30 PM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Vail Valley Academy of Dance Presents "Around the World" –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Come see the youth dancers of the Vail Valley share their passion and take you on a trip around the world! Tickets available at vilarpac.org.</a:t>
            </a:r>
            <a:endParaRPr kumimoji="0" lang="en-US" sz="950" b="0" i="0"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0" u="none" strike="noStrike" kern="0" cap="none" spc="0" normalizeH="0" baseline="0" noProof="0" dirty="0">
                <a:ln>
                  <a:noFill/>
                </a:ln>
                <a:solidFill>
                  <a:prstClr val="black">
                    <a:lumMod val="75000"/>
                    <a:lumOff val="25000"/>
                  </a:prstClr>
                </a:solidFill>
                <a:effectLst/>
                <a:uLnTx/>
                <a:uFillTx/>
                <a:latin typeface="Montserrat"/>
              </a:rPr>
              <a:t>Tickets from $35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err="1">
                <a:ln>
                  <a:noFill/>
                </a:ln>
                <a:solidFill>
                  <a:prstClr val="black">
                    <a:lumMod val="75000"/>
                    <a:lumOff val="25000"/>
                  </a:prstClr>
                </a:solidFill>
                <a:effectLst/>
                <a:uLnTx/>
                <a:uFillTx/>
                <a:latin typeface="Montserrat"/>
              </a:rPr>
              <a:t>Vilar</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 Performing Arts Center, Beaver Creek. </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MAY 24, 12:00 PM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Vail Comedy Festival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30+ comedians are flying in Memorial Weekend for three days of laughs. Confirmed headliners from the Comedy Central, Netflix, HBO, CBS, and NBC. Tickets and more information is available at vailcomedyfestival.com. </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0" u="none" strike="noStrike" kern="0" cap="none" spc="0" normalizeH="0" baseline="0" noProof="0" dirty="0">
                <a:ln>
                  <a:noFill/>
                </a:ln>
                <a:solidFill>
                  <a:prstClr val="black">
                    <a:lumMod val="75000"/>
                    <a:lumOff val="25000"/>
                  </a:prstClr>
                </a:solidFill>
                <a:effectLst/>
                <a:uLnTx/>
                <a:uFillTx/>
                <a:latin typeface="Montserrat"/>
              </a:rPr>
              <a:t>$199 festival pass for comedy events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231 S. Frontage Rd. Vail.</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cs typeface="Segoe UI"/>
              </a:rPr>
              <a:t>MAY 24, 11:00 AM </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err="1">
                <a:ln>
                  <a:noFill/>
                </a:ln>
                <a:solidFill>
                  <a:prstClr val="black">
                    <a:lumMod val="75000"/>
                    <a:lumOff val="25000"/>
                  </a:prstClr>
                </a:solidFill>
                <a:effectLst/>
                <a:uLnTx/>
                <a:uFillTx/>
                <a:latin typeface="Montserrat"/>
                <a:cs typeface="Segoe UI"/>
              </a:rPr>
              <a:t>SpringFree</a:t>
            </a:r>
            <a:r>
              <a:rPr kumimoji="0" lang="en-US" sz="950" b="1" i="0" u="none" strike="noStrike" kern="0" cap="none" spc="0" normalizeH="0" baseline="0" noProof="0" dirty="0">
                <a:ln>
                  <a:noFill/>
                </a:ln>
                <a:solidFill>
                  <a:prstClr val="black">
                    <a:lumMod val="75000"/>
                    <a:lumOff val="25000"/>
                  </a:prstClr>
                </a:solidFill>
                <a:effectLst/>
                <a:uLnTx/>
                <a:uFillTx/>
                <a:latin typeface="Montserrat"/>
                <a:cs typeface="Segoe UI"/>
              </a:rPr>
              <a:t> Bluegrass Festival</a:t>
            </a:r>
            <a:r>
              <a:rPr kumimoji="0" lang="en-US" sz="950" b="0" i="0" u="none" strike="noStrike" kern="0" cap="none" spc="0" normalizeH="0" baseline="0" noProof="0" dirty="0">
                <a:ln>
                  <a:noFill/>
                </a:ln>
                <a:solidFill>
                  <a:prstClr val="black">
                    <a:lumMod val="75000"/>
                    <a:lumOff val="25000"/>
                  </a:prstClr>
                </a:solidFill>
                <a:effectLst/>
                <a:uLnTx/>
                <a:uFillTx/>
                <a:latin typeface="Montserrat"/>
                <a:cs typeface="Segoe UI"/>
              </a:rPr>
              <a:t> – Enjoy this family-friendly bluegrass music spectacle in the heart of Vail Village! </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Complimentary </a:t>
            </a:r>
            <a:r>
              <a:rPr kumimoji="0" lang="en-US" sz="950" b="1" i="1" u="none" strike="noStrike" kern="0" cap="none" spc="0" normalizeH="0" baseline="0" noProof="0" dirty="0">
                <a:ln>
                  <a:noFill/>
                </a:ln>
                <a:solidFill>
                  <a:prstClr val="black">
                    <a:lumMod val="75000"/>
                    <a:lumOff val="25000"/>
                  </a:prstClr>
                </a:solidFill>
                <a:effectLst/>
                <a:uLnTx/>
                <a:uFillTx/>
                <a:latin typeface="Montserrat"/>
                <a:cs typeface="Segoe UI"/>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Solaris Plaza, Vail Village, Vail.  </a:t>
            </a:r>
          </a:p>
          <a:p>
            <a:pPr marL="0" marR="0" lvl="0" indent="0" defTabSz="914400" eaLnBrk="1" fontAlgn="auto" latinLnBrk="0" hangingPunct="1">
              <a:lnSpc>
                <a:spcPts val="1700"/>
              </a:lnSpc>
              <a:spcBef>
                <a:spcPts val="1200"/>
              </a:spcBef>
              <a:spcAft>
                <a:spcPts val="200"/>
              </a:spcAft>
              <a:buClrTx/>
              <a:buSzTx/>
              <a:buFontTx/>
              <a:buNone/>
              <a:tabLst/>
              <a:defRPr/>
            </a:pPr>
            <a:endParaRPr lang="en-US" sz="1400" dirty="0">
              <a:solidFill>
                <a:prstClr val="black">
                  <a:lumMod val="75000"/>
                  <a:lumOff val="25000"/>
                </a:prstClr>
              </a:solidFill>
              <a:latin typeface="Barlow Condensed Medium"/>
            </a:endParaRPr>
          </a:p>
          <a:p>
            <a:pPr marL="12700" marR="0" lvl="0" indent="0" algn="l" defTabSz="1341150" rtl="0" eaLnBrk="1" fontAlgn="auto" latinLnBrk="0" hangingPunct="1">
              <a:lnSpc>
                <a:spcPct val="100000"/>
              </a:lnSpc>
              <a:spcBef>
                <a:spcPts val="400"/>
              </a:spcBef>
              <a:spcAft>
                <a:spcPts val="0"/>
              </a:spcAft>
              <a:buClrTx/>
              <a:buSzTx/>
              <a:buFontTx/>
              <a:buNone/>
              <a:tabLst/>
              <a:defRPr/>
            </a:pPr>
            <a:endParaRPr lang="en-US" sz="1050" i="1" dirty="0">
              <a:solidFill>
                <a:schemeClr val="tx1">
                  <a:lumMod val="75000"/>
                  <a:lumOff val="25000"/>
                </a:schemeClr>
              </a:solidFill>
              <a:latin typeface="Montserrat" pitchFamily="2" charset="77"/>
            </a:endParaRPr>
          </a:p>
          <a:p>
            <a:pPr marL="12700" marR="0" lvl="0" indent="0" algn="l" defTabSz="1341150" rtl="0" eaLnBrk="1" fontAlgn="auto" latinLnBrk="0" hangingPunct="1">
              <a:lnSpc>
                <a:spcPct val="100000"/>
              </a:lnSpc>
              <a:spcBef>
                <a:spcPts val="400"/>
              </a:spcBef>
              <a:spcAft>
                <a:spcPts val="0"/>
              </a:spcAft>
              <a:buClrTx/>
              <a:buSzTx/>
              <a:buFontTx/>
              <a:buNone/>
              <a:tabLst/>
              <a:defRPr/>
            </a:pPr>
            <a:endParaRPr lang="en-US" sz="1050" i="1" dirty="0">
              <a:solidFill>
                <a:schemeClr val="tx1">
                  <a:lumMod val="75000"/>
                  <a:lumOff val="25000"/>
                </a:schemeClr>
              </a:solidFill>
              <a:latin typeface="Montserrat" pitchFamily="2" charset="77"/>
            </a:endParaRPr>
          </a:p>
          <a:p>
            <a:pPr marL="12700" marR="0" lvl="0" indent="0" algn="l" defTabSz="1341150" rtl="0" eaLnBrk="1" fontAlgn="auto" latinLnBrk="0" hangingPunct="1">
              <a:lnSpc>
                <a:spcPct val="100000"/>
              </a:lnSpc>
              <a:spcBef>
                <a:spcPts val="400"/>
              </a:spcBef>
              <a:spcAft>
                <a:spcPts val="0"/>
              </a:spcAft>
              <a:buClrTx/>
              <a:buSzTx/>
              <a:buFontTx/>
              <a:buNone/>
              <a:tabLst/>
              <a:defRPr/>
            </a:pPr>
            <a:endParaRPr lang="en-US" sz="1050" i="1" dirty="0">
              <a:solidFill>
                <a:schemeClr val="tx1">
                  <a:lumMod val="75000"/>
                  <a:lumOff val="25000"/>
                </a:schemeClr>
              </a:solidFill>
              <a:latin typeface="Montserrat" pitchFamily="2" charset="77"/>
            </a:endParaRPr>
          </a:p>
        </p:txBody>
      </p:sp>
      <p:sp>
        <p:nvSpPr>
          <p:cNvPr id="12" name="TextBox 11">
            <a:extLst>
              <a:ext uri="{FF2B5EF4-FFF2-40B4-BE49-F238E27FC236}">
                <a16:creationId xmlns:a16="http://schemas.microsoft.com/office/drawing/2014/main" id="{C961D65A-C6DD-AA56-BEA1-1DBBF4758F3E}"/>
              </a:ext>
            </a:extLst>
          </p:cNvPr>
          <p:cNvSpPr txBox="1"/>
          <p:nvPr/>
        </p:nvSpPr>
        <p:spPr>
          <a:xfrm>
            <a:off x="13058441" y="1253013"/>
            <a:ext cx="2203446" cy="7281481"/>
          </a:xfrm>
          <a:prstGeom prst="rect">
            <a:avLst/>
          </a:prstGeom>
          <a:noFill/>
        </p:spPr>
        <p:txBody>
          <a:bodyPr wrap="square" lIns="91440" tIns="45720" rIns="91440" bIns="45720" anchor="t">
            <a:spAutoFit/>
          </a:bodyPr>
          <a:lstStyle/>
          <a:p>
            <a:pPr>
              <a:lnSpc>
                <a:spcPts val="1700"/>
              </a:lnSpc>
              <a:spcBef>
                <a:spcPts val="1200"/>
              </a:spcBef>
              <a:spcAft>
                <a:spcPts val="200"/>
              </a:spcAf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MAY 4, 10 AM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Firefighter Storytime</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 May 4th is International Firefighter day and to celebrate, we're inviting our firefighter friends from Eagle River Protection District to story time! Kids can explore a real fire engine after stories! </a:t>
            </a:r>
            <a:endParaRPr kumimoji="0" lang="en-US" sz="950" b="0" i="0"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Complimentary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Bookworm, Edwards. </a:t>
            </a:r>
            <a:br>
              <a:rPr lang="en-US" sz="950" i="1" dirty="0">
                <a:solidFill>
                  <a:prstClr val="black">
                    <a:lumMod val="75000"/>
                    <a:lumOff val="25000"/>
                  </a:prstClr>
                </a:solidFill>
                <a:latin typeface="Montserrat" pitchFamily="2" charset="77"/>
              </a:rPr>
            </a:b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MAY 11, 12:00 PM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Mother's Day Pot Painting</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One registration gets two flowerpots, your choice of seeds and supplies. You can pick from a variety of native Colorado flowers and watch your flowers grow over time!</a:t>
            </a:r>
            <a:endParaRPr kumimoji="0" lang="en-US" sz="950" b="0" i="0"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0" u="none" strike="noStrike" kern="0" cap="none" spc="0" normalizeH="0" baseline="0" noProof="0" dirty="0">
                <a:ln>
                  <a:noFill/>
                </a:ln>
                <a:solidFill>
                  <a:prstClr val="black">
                    <a:lumMod val="75000"/>
                    <a:lumOff val="25000"/>
                  </a:prstClr>
                </a:solidFill>
                <a:effectLst/>
                <a:uLnTx/>
                <a:uFillTx/>
                <a:latin typeface="Montserrat"/>
              </a:rPr>
              <a:t>$10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Avon Recreation Center, Avon. </a:t>
            </a:r>
            <a:br>
              <a:rPr lang="en-US" sz="950" i="1" dirty="0">
                <a:solidFill>
                  <a:prstClr val="black">
                    <a:lumMod val="75000"/>
                    <a:lumOff val="25000"/>
                  </a:prstClr>
                </a:solidFill>
                <a:latin typeface="Montserrat" pitchFamily="2" charset="77"/>
              </a:rPr>
            </a:b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cs typeface="Segoe UI"/>
              </a:rPr>
              <a:t>MAY 18, 9:00 AM </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cs typeface="Segoe UI"/>
              </a:rPr>
              <a:t>Boneyard Boogie 13K &amp; 5K – </a:t>
            </a:r>
            <a:r>
              <a:rPr kumimoji="0" lang="en-US" sz="950" b="0" i="0" u="none" strike="noStrike" kern="0" cap="none" spc="0" normalizeH="0" baseline="0" noProof="0" dirty="0">
                <a:ln>
                  <a:noFill/>
                </a:ln>
                <a:solidFill>
                  <a:prstClr val="black">
                    <a:lumMod val="75000"/>
                    <a:lumOff val="25000"/>
                  </a:prstClr>
                </a:solidFill>
                <a:effectLst/>
                <a:uLnTx/>
                <a:uFillTx/>
                <a:latin typeface="Montserrat"/>
                <a:cs typeface="Segoe UI"/>
              </a:rPr>
              <a:t>Kick off the </a:t>
            </a:r>
            <a:r>
              <a:rPr kumimoji="0" lang="en-US" sz="950" b="0" i="0" u="none" strike="noStrike" kern="0" cap="none" spc="0" normalizeH="0" baseline="0" noProof="0" dirty="0" err="1">
                <a:ln>
                  <a:noFill/>
                </a:ln>
                <a:solidFill>
                  <a:prstClr val="black">
                    <a:lumMod val="75000"/>
                    <a:lumOff val="25000"/>
                  </a:prstClr>
                </a:solidFill>
                <a:effectLst/>
                <a:uLnTx/>
                <a:uFillTx/>
                <a:latin typeface="Montserrat"/>
                <a:cs typeface="Segoe UI"/>
              </a:rPr>
              <a:t>DynaFit</a:t>
            </a:r>
            <a:r>
              <a:rPr kumimoji="0" lang="en-US" sz="950" b="0" i="0" u="none" strike="noStrike" kern="0" cap="none" spc="0" normalizeH="0" baseline="0" noProof="0" dirty="0">
                <a:ln>
                  <a:noFill/>
                </a:ln>
                <a:solidFill>
                  <a:prstClr val="black">
                    <a:lumMod val="75000"/>
                    <a:lumOff val="25000"/>
                  </a:prstClr>
                </a:solidFill>
                <a:effectLst/>
                <a:uLnTx/>
                <a:uFillTx/>
                <a:latin typeface="Montserrat"/>
                <a:cs typeface="Segoe UI"/>
              </a:rPr>
              <a:t> trail-running series! Registration available at vailrec.com. </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0" u="none" strike="noStrike" kern="0" cap="none" spc="0" normalizeH="0" baseline="0" noProof="0" dirty="0">
                <a:ln>
                  <a:noFill/>
                </a:ln>
                <a:solidFill>
                  <a:prstClr val="black">
                    <a:lumMod val="75000"/>
                    <a:lumOff val="25000"/>
                  </a:prstClr>
                </a:solidFill>
                <a:effectLst/>
                <a:uLnTx/>
                <a:uFillTx/>
                <a:latin typeface="Montserrat"/>
                <a:cs typeface="Segoe UI"/>
              </a:rPr>
              <a:t>Registration cost varies by time of registration </a:t>
            </a:r>
            <a:r>
              <a:rPr kumimoji="0" lang="en-US" sz="950" b="1" i="0" u="none" strike="noStrike" kern="0" cap="none" spc="0" normalizeH="0" baseline="0" noProof="0" dirty="0">
                <a:ln>
                  <a:noFill/>
                </a:ln>
                <a:solidFill>
                  <a:prstClr val="black">
                    <a:lumMod val="75000"/>
                    <a:lumOff val="25000"/>
                  </a:prstClr>
                </a:solidFill>
                <a:effectLst/>
                <a:uLnTx/>
                <a:uFillTx/>
                <a:latin typeface="Montserrat"/>
                <a:cs typeface="Segoe UI"/>
              </a:rPr>
              <a:t>•</a:t>
            </a: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 Boneyard Trail, Eagle. </a:t>
            </a:r>
            <a:b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b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cs typeface="Segoe UI"/>
              </a:rPr>
              <a:t>MAY 25, 11:00 AM </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err="1">
                <a:ln>
                  <a:noFill/>
                </a:ln>
                <a:solidFill>
                  <a:prstClr val="black">
                    <a:lumMod val="75000"/>
                    <a:lumOff val="25000"/>
                  </a:prstClr>
                </a:solidFill>
                <a:effectLst/>
                <a:uLnTx/>
                <a:uFillTx/>
                <a:latin typeface="Montserrat"/>
                <a:cs typeface="Segoe UI"/>
              </a:rPr>
              <a:t>SpringFree</a:t>
            </a:r>
            <a:r>
              <a:rPr kumimoji="0" lang="en-US" sz="950" b="1" i="0" u="none" strike="noStrike" kern="0" cap="none" spc="0" normalizeH="0" baseline="0" noProof="0" dirty="0">
                <a:ln>
                  <a:noFill/>
                </a:ln>
                <a:solidFill>
                  <a:prstClr val="black">
                    <a:lumMod val="75000"/>
                    <a:lumOff val="25000"/>
                  </a:prstClr>
                </a:solidFill>
                <a:effectLst/>
                <a:uLnTx/>
                <a:uFillTx/>
                <a:latin typeface="Montserrat"/>
                <a:cs typeface="Segoe UI"/>
              </a:rPr>
              <a:t> Bluegrass Festival</a:t>
            </a:r>
            <a:r>
              <a:rPr kumimoji="0" lang="en-US" sz="950" b="0" i="0" u="none" strike="noStrike" kern="0" cap="none" spc="0" normalizeH="0" baseline="0" noProof="0" dirty="0">
                <a:ln>
                  <a:noFill/>
                </a:ln>
                <a:solidFill>
                  <a:prstClr val="black">
                    <a:lumMod val="75000"/>
                    <a:lumOff val="25000"/>
                  </a:prstClr>
                </a:solidFill>
                <a:effectLst/>
                <a:uLnTx/>
                <a:uFillTx/>
                <a:latin typeface="Montserrat"/>
                <a:cs typeface="Segoe UI"/>
              </a:rPr>
              <a:t> – Enjoy this family-friendly bluegrass music spectacle in the heart of Vail Village! </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0" u="none" strike="noStrike" kern="0" cap="none" spc="0" normalizeH="0" baseline="0" noProof="0" dirty="0">
                <a:ln>
                  <a:noFill/>
                </a:ln>
                <a:solidFill>
                  <a:prstClr val="black">
                    <a:lumMod val="75000"/>
                    <a:lumOff val="25000"/>
                  </a:prstClr>
                </a:solidFill>
                <a:effectLst/>
                <a:uLnTx/>
                <a:uFillTx/>
                <a:latin typeface="Montserrat"/>
                <a:cs typeface="Segoe UI"/>
              </a:rPr>
              <a:t>FREE </a:t>
            </a:r>
            <a:r>
              <a:rPr kumimoji="0" lang="en-US" sz="950" b="1" i="0" u="none" strike="noStrike" kern="0" cap="none" spc="0" normalizeH="0" baseline="0" noProof="0" dirty="0">
                <a:ln>
                  <a:noFill/>
                </a:ln>
                <a:solidFill>
                  <a:prstClr val="black">
                    <a:lumMod val="75000"/>
                    <a:lumOff val="25000"/>
                  </a:prstClr>
                </a:solidFill>
                <a:effectLst/>
                <a:uLnTx/>
                <a:uFillTx/>
                <a:latin typeface="Montserrat"/>
                <a:cs typeface="Segoe UI"/>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Solaris Plaza, Vail Village, Vail.</a:t>
            </a:r>
            <a:r>
              <a:rPr kumimoji="0" lang="en-US" sz="900" b="0" i="1" u="none" strike="noStrike" kern="0" cap="none" spc="0" normalizeH="0" baseline="0" noProof="0" dirty="0">
                <a:ln>
                  <a:noFill/>
                </a:ln>
                <a:solidFill>
                  <a:prstClr val="black">
                    <a:lumMod val="75000"/>
                    <a:lumOff val="25000"/>
                  </a:prstClr>
                </a:solidFill>
                <a:effectLst/>
                <a:uLnTx/>
                <a:uFillTx/>
                <a:latin typeface="Montserrat"/>
                <a:cs typeface="Segoe UI"/>
              </a:rPr>
              <a:t> </a:t>
            </a:r>
            <a:endParaRPr kumimoji="0" lang="en-US" sz="1800" b="0" i="0" u="none" strike="noStrike" kern="0" cap="none" spc="0" normalizeH="0" baseline="0" noProof="0" dirty="0">
              <a:ln>
                <a:noFill/>
              </a:ln>
              <a:solidFill>
                <a:prstClr val="black">
                  <a:lumMod val="75000"/>
                  <a:lumOff val="25000"/>
                </a:prstClr>
              </a:solidFill>
              <a:effectLst/>
              <a:uLnTx/>
              <a:uFillTx/>
              <a:latin typeface="Montserrat"/>
            </a:endParaRPr>
          </a:p>
          <a:p>
            <a:pPr marL="0" marR="0" lvl="0" indent="0" defTabSz="914400" eaLnBrk="1" fontAlgn="auto" latinLnBrk="0" hangingPunct="1">
              <a:lnSpc>
                <a:spcPts val="1500"/>
              </a:lnSpc>
              <a:spcBef>
                <a:spcPts val="0"/>
              </a:spcBef>
              <a:spcAft>
                <a:spcPts val="0"/>
              </a:spcAft>
              <a:buClrTx/>
              <a:buSzTx/>
              <a:buFontTx/>
              <a:buNone/>
              <a:tabLst/>
              <a:defRPr/>
            </a:pPr>
            <a:endParaRPr kumimoji="0" lang="en-US" sz="10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12700" marR="0" lvl="0" indent="0" algn="l" defTabSz="1341150" rtl="0" eaLnBrk="1" fontAlgn="auto" latinLnBrk="0" hangingPunct="1">
              <a:lnSpc>
                <a:spcPct val="100000"/>
              </a:lnSpc>
              <a:spcBef>
                <a:spcPts val="400"/>
              </a:spcBef>
              <a:spcAft>
                <a:spcPts val="0"/>
              </a:spcAft>
              <a:buClrTx/>
              <a:buSzTx/>
              <a:buFontTx/>
              <a:buNone/>
              <a:tabLst/>
              <a:defRPr/>
            </a:pPr>
            <a:endParaRPr lang="en-US" sz="1050" i="1" dirty="0">
              <a:solidFill>
                <a:schemeClr val="tx1">
                  <a:lumMod val="75000"/>
                  <a:lumOff val="25000"/>
                </a:schemeClr>
              </a:solidFill>
              <a:latin typeface="Montserrat" pitchFamily="2" charset="77"/>
            </a:endParaRPr>
          </a:p>
        </p:txBody>
      </p:sp>
      <p:sp>
        <p:nvSpPr>
          <p:cNvPr id="5" name="object 10">
            <a:extLst>
              <a:ext uri="{FF2B5EF4-FFF2-40B4-BE49-F238E27FC236}">
                <a16:creationId xmlns:a16="http://schemas.microsoft.com/office/drawing/2014/main" id="{92CC5C76-C3E3-8AD6-6654-8FFFC852BB57}"/>
              </a:ext>
            </a:extLst>
          </p:cNvPr>
          <p:cNvSpPr txBox="1"/>
          <p:nvPr/>
        </p:nvSpPr>
        <p:spPr>
          <a:xfrm>
            <a:off x="298011" y="1264934"/>
            <a:ext cx="2079056" cy="5917004"/>
          </a:xfrm>
          <a:prstGeom prst="rect">
            <a:avLst/>
          </a:prstGeom>
        </p:spPr>
        <p:txBody>
          <a:bodyPr vert="horz" wrap="square" lIns="0" tIns="73660" rIns="0" bIns="0" rtlCol="0">
            <a:spAutoFit/>
          </a:bodyPr>
          <a:lstStyle/>
          <a:p>
            <a:pPr marL="0" marR="0" lvl="0" indent="0" defTabSz="914400" eaLnBrk="1" fontAlgn="auto" latinLnBrk="0" hangingPunct="1">
              <a:lnSpc>
                <a:spcPts val="1700"/>
              </a:lnSpc>
              <a:spcBef>
                <a:spcPts val="1200"/>
              </a:spcBef>
              <a:spcAft>
                <a:spcPts val="200"/>
              </a:spcAft>
              <a:buClrTx/>
              <a:buSzTx/>
              <a:buFontTx/>
              <a:buNone/>
              <a:tabLst/>
              <a:defRPr/>
            </a:pPr>
            <a:r>
              <a:rPr lang="en-US" sz="1400" dirty="0">
                <a:solidFill>
                  <a:prstClr val="black">
                    <a:lumMod val="75000"/>
                    <a:lumOff val="25000"/>
                  </a:prstClr>
                </a:solidFill>
                <a:latin typeface="Barlow Condensed Medium"/>
              </a:rPr>
              <a:t>MAY </a:t>
            </a: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12, 9:00 AM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Leonora's Mother's Day Brunch*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0" u="none" strike="noStrike" kern="0" cap="none" spc="0" normalizeH="0" baseline="0" noProof="0" dirty="0">
                <a:ln>
                  <a:noFill/>
                </a:ln>
                <a:solidFill>
                  <a:prstClr val="black">
                    <a:lumMod val="75000"/>
                    <a:lumOff val="25000"/>
                  </a:prstClr>
                </a:solidFill>
                <a:effectLst/>
                <a:uLnTx/>
                <a:uFillTx/>
                <a:latin typeface="Montserrat" pitchFamily="2" charset="77"/>
              </a:rPr>
              <a:t>Relax to live music and toast to Mom on her special day! Adult Brunch is $75 per person, kids under 12 are $45. </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rPr>
              <a:t>Leonora, The Sebastian, Vail.</a:t>
            </a: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MAY 12, 2:00 PM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Mother's Day Cupcakes &amp; Canvas*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At this  sweet painting class, moms receive their first mimosa free! </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0" u="none" strike="noStrike" kern="0" cap="none" spc="0" normalizeH="0" baseline="0" noProof="0" dirty="0">
                <a:ln>
                  <a:noFill/>
                </a:ln>
                <a:solidFill>
                  <a:prstClr val="black">
                    <a:lumMod val="75000"/>
                    <a:lumOff val="25000"/>
                  </a:prstClr>
                </a:solidFill>
                <a:effectLst/>
                <a:uLnTx/>
                <a:uFillTx/>
                <a:latin typeface="Montserrat"/>
              </a:rPr>
              <a:t>$55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Alpine Arts Center, Edwards.</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cs typeface="Segoe UI"/>
              </a:rPr>
              <a:t>MAY 19, 1:00 PM</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cs typeface="Segoe UI"/>
              </a:rPr>
              <a:t>Alice in Wonderland</a:t>
            </a:r>
            <a:r>
              <a:rPr kumimoji="0" lang="en-US" sz="950" b="0" i="0" u="none" strike="noStrike" kern="0" cap="none" spc="0" normalizeH="0" baseline="0" noProof="0" dirty="0">
                <a:ln>
                  <a:noFill/>
                </a:ln>
                <a:solidFill>
                  <a:prstClr val="black">
                    <a:lumMod val="75000"/>
                    <a:lumOff val="25000"/>
                  </a:prstClr>
                </a:solidFill>
                <a:effectLst/>
                <a:uLnTx/>
                <a:uFillTx/>
                <a:latin typeface="Montserrat"/>
                <a:cs typeface="Segoe UI"/>
              </a:rPr>
              <a:t> – The Vail Valley Academy of Dance Presents "Alice in Wonderland!"</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0" u="none" strike="noStrike" kern="0" cap="none" spc="0" normalizeH="0" baseline="0" noProof="0" dirty="0">
                <a:ln>
                  <a:noFill/>
                </a:ln>
                <a:solidFill>
                  <a:prstClr val="black">
                    <a:lumMod val="75000"/>
                    <a:lumOff val="25000"/>
                  </a:prstClr>
                </a:solidFill>
                <a:effectLst/>
                <a:uLnTx/>
                <a:uFillTx/>
                <a:latin typeface="Montserrat"/>
                <a:cs typeface="Segoe UI"/>
              </a:rPr>
              <a:t>Tickets from $35 </a:t>
            </a:r>
            <a:r>
              <a:rPr kumimoji="0" lang="en-US" sz="950" b="1" i="0" u="none" strike="noStrike" kern="0" cap="none" spc="0" normalizeH="0" baseline="0" noProof="0" dirty="0">
                <a:ln>
                  <a:noFill/>
                </a:ln>
                <a:solidFill>
                  <a:prstClr val="black">
                    <a:lumMod val="75000"/>
                    <a:lumOff val="25000"/>
                  </a:prstClr>
                </a:solidFill>
                <a:effectLst/>
                <a:uLnTx/>
                <a:uFillTx/>
                <a:latin typeface="Montserrat"/>
                <a:cs typeface="Segoe UI"/>
              </a:rPr>
              <a:t>•</a:t>
            </a: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 </a:t>
            </a:r>
            <a:r>
              <a:rPr kumimoji="0" lang="en-US" sz="950" b="0" i="1" u="none" strike="noStrike" kern="0" cap="none" spc="0" normalizeH="0" baseline="0" noProof="0" dirty="0" err="1">
                <a:ln>
                  <a:noFill/>
                </a:ln>
                <a:solidFill>
                  <a:prstClr val="black">
                    <a:lumMod val="75000"/>
                    <a:lumOff val="25000"/>
                  </a:prstClr>
                </a:solidFill>
                <a:effectLst/>
                <a:uLnTx/>
                <a:uFillTx/>
                <a:latin typeface="Montserrat"/>
                <a:cs typeface="Segoe UI"/>
              </a:rPr>
              <a:t>Vilar</a:t>
            </a: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 Performing Arts Center, Beaver Creek. </a:t>
            </a:r>
          </a:p>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cs typeface="Segoe UI"/>
              </a:rPr>
              <a:t>MAY 26, 11:00 AM </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err="1">
                <a:ln>
                  <a:noFill/>
                </a:ln>
                <a:solidFill>
                  <a:prstClr val="black">
                    <a:lumMod val="75000"/>
                    <a:lumOff val="25000"/>
                  </a:prstClr>
                </a:solidFill>
                <a:effectLst/>
                <a:uLnTx/>
                <a:uFillTx/>
                <a:latin typeface="Montserrat"/>
                <a:cs typeface="Segoe UI"/>
              </a:rPr>
              <a:t>SpringFree</a:t>
            </a:r>
            <a:r>
              <a:rPr kumimoji="0" lang="en-US" sz="950" b="1" i="0" u="none" strike="noStrike" kern="0" cap="none" spc="0" normalizeH="0" baseline="0" noProof="0" dirty="0">
                <a:ln>
                  <a:noFill/>
                </a:ln>
                <a:solidFill>
                  <a:prstClr val="black">
                    <a:lumMod val="75000"/>
                    <a:lumOff val="25000"/>
                  </a:prstClr>
                </a:solidFill>
                <a:effectLst/>
                <a:uLnTx/>
                <a:uFillTx/>
                <a:latin typeface="Montserrat"/>
                <a:cs typeface="Segoe UI"/>
              </a:rPr>
              <a:t> Bluegrass Festival</a:t>
            </a:r>
            <a:r>
              <a:rPr kumimoji="0" lang="en-US" sz="950" b="0" i="0" u="none" strike="noStrike" kern="0" cap="none" spc="0" normalizeH="0" baseline="0" noProof="0" dirty="0">
                <a:ln>
                  <a:noFill/>
                </a:ln>
                <a:solidFill>
                  <a:prstClr val="black">
                    <a:lumMod val="75000"/>
                    <a:lumOff val="25000"/>
                  </a:prstClr>
                </a:solidFill>
                <a:effectLst/>
                <a:uLnTx/>
                <a:uFillTx/>
                <a:latin typeface="Montserrat"/>
                <a:cs typeface="Segoe UI"/>
              </a:rPr>
              <a:t> – Enjoy this family-friendly bluegrass music spectacle in the heart of Vail Village! </a:t>
            </a: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Complimentary </a:t>
            </a:r>
            <a:r>
              <a:rPr kumimoji="0" lang="en-US" sz="950" b="0" i="0" u="none" strike="noStrike" kern="0" cap="none" spc="0" normalizeH="0" baseline="0" noProof="0" dirty="0">
                <a:ln>
                  <a:noFill/>
                </a:ln>
                <a:solidFill>
                  <a:prstClr val="black">
                    <a:lumMod val="75000"/>
                    <a:lumOff val="25000"/>
                  </a:prstClr>
                </a:solidFill>
                <a:effectLst/>
                <a:uLnTx/>
                <a:uFillTx/>
                <a:latin typeface="Montserrat"/>
                <a:cs typeface="Segoe UI"/>
              </a:rPr>
              <a:t> </a:t>
            </a:r>
            <a:r>
              <a:rPr kumimoji="0" lang="en-US" sz="950" b="1" i="0" u="none" strike="noStrike" kern="0" cap="none" spc="0" normalizeH="0" baseline="0" noProof="0" dirty="0">
                <a:ln>
                  <a:noFill/>
                </a:ln>
                <a:solidFill>
                  <a:prstClr val="black">
                    <a:lumMod val="75000"/>
                    <a:lumOff val="25000"/>
                  </a:prstClr>
                </a:solidFill>
                <a:effectLst/>
                <a:uLnTx/>
                <a:uFillTx/>
                <a:latin typeface="Montserrat"/>
                <a:cs typeface="Segoe UI"/>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Solaris Plaza, Vail Village, Vail. </a:t>
            </a:r>
            <a:endParaRPr lang="en-US" sz="1400" dirty="0">
              <a:solidFill>
                <a:schemeClr val="tx1">
                  <a:lumMod val="75000"/>
                  <a:lumOff val="25000"/>
                </a:schemeClr>
              </a:solidFill>
              <a:latin typeface="Montserrat"/>
            </a:endParaRPr>
          </a:p>
        </p:txBody>
      </p:sp>
      <p:sp>
        <p:nvSpPr>
          <p:cNvPr id="7" name="TextBox 6">
            <a:extLst>
              <a:ext uri="{FF2B5EF4-FFF2-40B4-BE49-F238E27FC236}">
                <a16:creationId xmlns:a16="http://schemas.microsoft.com/office/drawing/2014/main" id="{2AC4FFC1-7ED6-E516-6715-97F91925928F}"/>
              </a:ext>
            </a:extLst>
          </p:cNvPr>
          <p:cNvSpPr txBox="1"/>
          <p:nvPr/>
        </p:nvSpPr>
        <p:spPr>
          <a:xfrm>
            <a:off x="8767924" y="1272511"/>
            <a:ext cx="1985746" cy="4564326"/>
          </a:xfrm>
          <a:prstGeom prst="rect">
            <a:avLst/>
          </a:prstGeom>
          <a:noFill/>
        </p:spPr>
        <p:txBody>
          <a:bodyPr wrap="square">
            <a:spAutoFit/>
          </a:bodyPr>
          <a:lstStyle/>
          <a:p>
            <a:pPr marL="0" marR="0" lvl="0" indent="0" defTabSz="914400" eaLnBrk="1" fontAlgn="auto" latinLnBrk="0" hangingPunct="1">
              <a:lnSpc>
                <a:spcPts val="1700"/>
              </a:lnSpc>
              <a:spcBef>
                <a:spcPts val="1200"/>
              </a:spcBef>
              <a:spcAft>
                <a:spcPts val="200"/>
              </a:spcAft>
              <a:buClrTx/>
              <a:buSzTx/>
              <a:buFontTx/>
              <a:buNone/>
              <a:tabLst/>
              <a:defRPr/>
            </a:pPr>
            <a:r>
              <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a:rPr>
              <a:t>11:00 AM</a:t>
            </a:r>
            <a:endParaRPr kumimoji="0" lang="en-US" sz="1400" b="0" i="0" u="none" strike="noStrike" kern="0" cap="none" spc="0" normalizeH="0" baseline="0" noProof="0" dirty="0">
              <a:ln>
                <a:noFill/>
              </a:ln>
              <a:solidFill>
                <a:prstClr val="black">
                  <a:lumMod val="75000"/>
                  <a:lumOff val="25000"/>
                </a:prstClr>
              </a:solidFill>
              <a:effectLst/>
              <a:uLnTx/>
              <a:uFillTx/>
              <a:latin typeface="Barlow Condensed Medium"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1" i="0" u="none" strike="noStrike" kern="0" cap="none" spc="0" normalizeH="0" baseline="0" noProof="0" dirty="0">
                <a:ln>
                  <a:noFill/>
                </a:ln>
                <a:solidFill>
                  <a:prstClr val="black">
                    <a:lumMod val="75000"/>
                    <a:lumOff val="25000"/>
                  </a:prstClr>
                </a:solidFill>
                <a:effectLst/>
                <a:uLnTx/>
                <a:uFillTx/>
                <a:latin typeface="Montserrat"/>
              </a:rPr>
              <a:t>Explore the Walking Mountains Science Center</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 This innovative natural science learning center is a 10-acre site, which boasts a stream, wetlands, a pond, Aspen forest, and National Forest access. Come explore!</a:t>
            </a:r>
            <a:endParaRPr kumimoji="0" lang="en-US" sz="950" b="0" i="0" u="none" strike="noStrike" kern="0" cap="none" spc="0" normalizeH="0" baseline="0" noProof="0" dirty="0">
              <a:ln>
                <a:noFill/>
              </a:ln>
              <a:solidFill>
                <a:prstClr val="black">
                  <a:lumMod val="75000"/>
                  <a:lumOff val="25000"/>
                </a:prstClr>
              </a:solidFill>
              <a:effectLst/>
              <a:uLnTx/>
              <a:uFillTx/>
              <a:latin typeface="Montserrat" pitchFamily="2" charset="77"/>
            </a:endParaRPr>
          </a:p>
          <a:p>
            <a:pPr marL="0" marR="0" lvl="0" indent="0" defTabSz="914400" eaLnBrk="1" fontAlgn="auto" latinLnBrk="0" hangingPunct="1">
              <a:lnSpc>
                <a:spcPts val="1500"/>
              </a:lnSpc>
              <a:spcBef>
                <a:spcPts val="0"/>
              </a:spcBef>
              <a:spcAft>
                <a:spcPts val="0"/>
              </a:spcAft>
              <a:buClrTx/>
              <a:buSzTx/>
              <a:buFontTx/>
              <a:buNone/>
              <a:tabLst/>
              <a:defRPr/>
            </a:pPr>
            <a:r>
              <a:rPr kumimoji="0" lang="en-US" sz="950" b="0" i="1" u="none" strike="noStrike" kern="0" cap="none" spc="0" normalizeH="0" baseline="0" noProof="0" dirty="0">
                <a:ln>
                  <a:noFill/>
                </a:ln>
                <a:solidFill>
                  <a:prstClr val="black">
                    <a:lumMod val="75000"/>
                    <a:lumOff val="25000"/>
                  </a:prstClr>
                </a:solidFill>
                <a:effectLst/>
                <a:uLnTx/>
                <a:uFillTx/>
                <a:latin typeface="Montserrat"/>
                <a:cs typeface="Segoe UI"/>
              </a:rPr>
              <a:t>Complimentary </a:t>
            </a:r>
            <a:r>
              <a:rPr kumimoji="0" lang="en-US" sz="950" b="0"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1" i="0" u="none" strike="noStrike" kern="0" cap="none" spc="0" normalizeH="0" baseline="0" noProof="0" dirty="0">
                <a:ln>
                  <a:noFill/>
                </a:ln>
                <a:solidFill>
                  <a:prstClr val="black">
                    <a:lumMod val="75000"/>
                    <a:lumOff val="25000"/>
                  </a:prstClr>
                </a:solidFill>
                <a:effectLst/>
                <a:uLnTx/>
                <a:uFillTx/>
                <a:latin typeface="Montserrat"/>
              </a:rPr>
              <a:t>• </a:t>
            </a:r>
            <a:r>
              <a:rPr kumimoji="0" lang="en-US" sz="950" b="0" i="1" u="none" strike="noStrike" kern="0" cap="none" spc="0" normalizeH="0" baseline="0" noProof="0" dirty="0">
                <a:ln>
                  <a:noFill/>
                </a:ln>
                <a:solidFill>
                  <a:prstClr val="black">
                    <a:lumMod val="75000"/>
                    <a:lumOff val="25000"/>
                  </a:prstClr>
                </a:solidFill>
                <a:effectLst/>
                <a:uLnTx/>
                <a:uFillTx/>
                <a:latin typeface="Montserrat"/>
              </a:rPr>
              <a:t>Walking Mountains Science Center Avon Tang Campus, Avon. </a:t>
            </a:r>
            <a:endParaRPr kumimoji="0" lang="en-US" sz="950" b="0" i="1" u="none" strike="noStrike" kern="0" cap="none" spc="0" normalizeH="0" baseline="0" noProof="0" dirty="0">
              <a:ln>
                <a:noFill/>
              </a:ln>
              <a:solidFill>
                <a:prstClr val="black">
                  <a:lumMod val="75000"/>
                  <a:lumOff val="25000"/>
                </a:prstClr>
              </a:solidFill>
              <a:effectLst/>
              <a:uLnTx/>
              <a:uFillTx/>
              <a:latin typeface="Montserrat" pitchFamily="2" charset="77"/>
            </a:endParaRPr>
          </a:p>
          <a:p>
            <a:pPr algn="l">
              <a:lnSpc>
                <a:spcPts val="1700"/>
              </a:lnSpc>
              <a:spcBef>
                <a:spcPts val="1200"/>
              </a:spcBef>
              <a:spcAft>
                <a:spcPts val="200"/>
              </a:spcAft>
              <a:defRPr/>
            </a:pPr>
            <a:r>
              <a:rPr lang="en-US" sz="1400" dirty="0">
                <a:solidFill>
                  <a:prstClr val="black">
                    <a:lumMod val="75000"/>
                    <a:lumOff val="25000"/>
                  </a:prstClr>
                </a:solidFill>
                <a:latin typeface="Barlow Condensed Medium"/>
              </a:rPr>
              <a:t>2:00 PM</a:t>
            </a:r>
          </a:p>
          <a:p>
            <a:pPr marL="0" marR="0" lvl="0" indent="0" defTabSz="914400" eaLnBrk="1" fontAlgn="auto" latinLnBrk="0" hangingPunct="1">
              <a:lnSpc>
                <a:spcPts val="15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lumMod val="75000"/>
                    <a:lumOff val="25000"/>
                  </a:prstClr>
                </a:solidFill>
                <a:effectLst/>
                <a:uLnTx/>
                <a:uFillTx/>
                <a:latin typeface="Montserrat" pitchFamily="2" charset="77"/>
              </a:rPr>
              <a:t>Scavenger Hunt! </a:t>
            </a:r>
            <a:r>
              <a:rPr kumimoji="0" lang="en-US" sz="1000" b="0" i="0" u="none" strike="noStrike" kern="0" cap="none" spc="0" normalizeH="0" baseline="0" noProof="0" dirty="0">
                <a:ln>
                  <a:noFill/>
                </a:ln>
                <a:solidFill>
                  <a:prstClr val="black">
                    <a:lumMod val="75000"/>
                    <a:lumOff val="25000"/>
                  </a:prstClr>
                </a:solidFill>
                <a:effectLst/>
                <a:uLnTx/>
                <a:uFillTx/>
                <a:latin typeface="Montserrat" pitchFamily="2" charset="77"/>
              </a:rPr>
              <a:t>We are excited to be able to create for you a fun and innovative digital scavenger hunt that elevates the traditional scavenger hunt experience. Please make sure to stop by and grab your Event Code!                                        </a:t>
            </a:r>
            <a:r>
              <a:rPr kumimoji="0" lang="en-US" sz="1000" b="0" i="1" u="none" strike="noStrike" kern="0" cap="none" spc="0" normalizeH="0" baseline="0" noProof="0" dirty="0">
                <a:ln>
                  <a:noFill/>
                </a:ln>
                <a:solidFill>
                  <a:prstClr val="black">
                    <a:lumMod val="75000"/>
                    <a:lumOff val="25000"/>
                  </a:prstClr>
                </a:solidFill>
                <a:effectLst/>
                <a:uLnTx/>
                <a:uFillTx/>
                <a:latin typeface="Montserrat" pitchFamily="2" charset="77"/>
              </a:rPr>
              <a:t>Residence Office</a:t>
            </a:r>
            <a:endParaRPr lang="en-US" sz="1000" i="1" dirty="0">
              <a:solidFill>
                <a:prstClr val="black">
                  <a:lumMod val="75000"/>
                  <a:lumOff val="25000"/>
                </a:prstClr>
              </a:solidFill>
              <a:latin typeface="Montserrat" pitchFamily="2" charset="77"/>
            </a:endParaRPr>
          </a:p>
        </p:txBody>
      </p:sp>
    </p:spTree>
    <p:extLst>
      <p:ext uri="{BB962C8B-B14F-4D97-AF65-F5344CB8AC3E}">
        <p14:creationId xmlns:p14="http://schemas.microsoft.com/office/powerpoint/2010/main" val="3046901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C2FE31CD9F664E889166BB4E350C35" ma:contentTypeVersion="15" ma:contentTypeDescription="Create a new document." ma:contentTypeScope="" ma:versionID="9f297da34dc32f96b1b78e3f91352f13">
  <xsd:schema xmlns:xsd="http://www.w3.org/2001/XMLSchema" xmlns:xs="http://www.w3.org/2001/XMLSchema" xmlns:p="http://schemas.microsoft.com/office/2006/metadata/properties" xmlns:ns2="d3d76091-52aa-47e7-bbb9-4195c902f3ee" xmlns:ns3="ae2d3bb3-b822-486a-b2f9-b8b124150f4a" xmlns:ns4="afb36a70-561b-4102-9c67-bb52e08c5e31" targetNamespace="http://schemas.microsoft.com/office/2006/metadata/properties" ma:root="true" ma:fieldsID="b9fe5c9f1fe1cf37196083d99ac08303" ns2:_="" ns3:_="" ns4:_="">
    <xsd:import namespace="d3d76091-52aa-47e7-bbb9-4195c902f3ee"/>
    <xsd:import namespace="ae2d3bb3-b822-486a-b2f9-b8b124150f4a"/>
    <xsd:import namespace="afb36a70-561b-4102-9c67-bb52e08c5e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LengthInSeconds" minOccurs="0"/>
                <xsd:element ref="ns2:MediaServiceObjectDetectorVersions" minOccurs="0"/>
                <xsd:element ref="ns2:MediaServiceGenerationTime" minOccurs="0"/>
                <xsd:element ref="ns2:MediaServiceEventHashCode" minOccurs="0"/>
                <xsd:element ref="ns2:lcf76f155ced4ddcb4097134ff3c332f" minOccurs="0"/>
                <xsd:element ref="ns4:TaxCatchAll"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d76091-52aa-47e7-bbb9-4195c902f3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6d4e8cb-c062-44c1-a705-8bc367ca517e"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e2d3bb3-b822-486a-b2f9-b8b124150f4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b36a70-561b-4102-9c67-bb52e08c5e31"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df1bb0e6-19a9-40a8-90ff-acd958f1a829}" ma:internalName="TaxCatchAll" ma:showField="CatchAllData" ma:web="ae2d3bb3-b822-486a-b2f9-b8b124150f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fb36a70-561b-4102-9c67-bb52e08c5e31" xsi:nil="true"/>
    <lcf76f155ced4ddcb4097134ff3c332f xmlns="d3d76091-52aa-47e7-bbb9-4195c902f3ee">
      <Terms xmlns="http://schemas.microsoft.com/office/infopath/2007/PartnerControls"/>
    </lcf76f155ced4ddcb4097134ff3c332f>
    <SharedWithUsers xmlns="ae2d3bb3-b822-486a-b2f9-b8b124150f4a">
      <UserInfo>
        <DisplayName>Harrje, Kate</DisplayName>
        <AccountId>191</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3C8BE0-E974-46CD-B36C-B7CD18D205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d76091-52aa-47e7-bbb9-4195c902f3ee"/>
    <ds:schemaRef ds:uri="ae2d3bb3-b822-486a-b2f9-b8b124150f4a"/>
    <ds:schemaRef ds:uri="afb36a70-561b-4102-9c67-bb52e08c5e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2B19A7-3BBE-4638-AAC1-173076A3DEF2}">
  <ds:schemaRefs>
    <ds:schemaRef ds:uri="afb36a70-561b-4102-9c67-bb52e08c5e31"/>
    <ds:schemaRef ds:uri="http://www.w3.org/XML/1998/namespace"/>
    <ds:schemaRef ds:uri="http://schemas.microsoft.com/office/infopath/2007/PartnerControls"/>
    <ds:schemaRef ds:uri="d3d76091-52aa-47e7-bbb9-4195c902f3ee"/>
    <ds:schemaRef ds:uri="http://schemas.openxmlformats.org/package/2006/metadata/core-properties"/>
    <ds:schemaRef ds:uri="http://purl.org/dc/terms/"/>
    <ds:schemaRef ds:uri="http://purl.org/dc/dcmitype/"/>
    <ds:schemaRef ds:uri="ae2d3bb3-b822-486a-b2f9-b8b124150f4a"/>
    <ds:schemaRef ds:uri="http://schemas.microsoft.com/office/2006/metadata/properties"/>
    <ds:schemaRef ds:uri="http://schemas.microsoft.com/office/2006/documentManagement/types"/>
    <ds:schemaRef ds:uri="http://purl.org/dc/elements/1.1/"/>
  </ds:schemaRefs>
</ds:datastoreItem>
</file>

<file path=customXml/itemProps3.xml><?xml version="1.0" encoding="utf-8"?>
<ds:datastoreItem xmlns:ds="http://schemas.openxmlformats.org/officeDocument/2006/customXml" ds:itemID="{22E75A42-8203-4B71-895B-AB9726ED6FA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4520</TotalTime>
  <Words>1739</Words>
  <Application>Microsoft Office PowerPoint</Application>
  <PresentationFormat>Custom</PresentationFormat>
  <Paragraphs>132</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Acumin Variable Concept Condensed</vt:lpstr>
      <vt:lpstr>Acumin Variable Concept ExtraCondensed</vt:lpstr>
      <vt:lpstr>Barlow Condensed</vt:lpstr>
      <vt:lpstr>Barlow Condensed Medium</vt:lpstr>
      <vt:lpstr>Calibri</vt:lpstr>
      <vt:lpstr>Montserrat</vt:lpstr>
      <vt:lpstr>Montserrat SemiBold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MONTH  2023</dc:title>
  <dc:creator>Howell, Shannon</dc:creator>
  <cp:lastModifiedBy>Williams, Kate</cp:lastModifiedBy>
  <cp:revision>83</cp:revision>
  <dcterms:created xsi:type="dcterms:W3CDTF">2023-07-28T16:14:29Z</dcterms:created>
  <dcterms:modified xsi:type="dcterms:W3CDTF">2024-05-02T23:03:18Z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2023-07-21T00:00:00Z</vt:filetime>
  </property>
  <property fmtid="{D5CDD505-2E9C-101B-9397-08002B2CF9AE}" pid="3" name="Creator">
    <vt:lpwstr>Adobe InDesign 18.4 (Macintosh)</vt:lpwstr>
  </property>
  <property fmtid="{D5CDD505-2E9C-101B-9397-08002B2CF9AE}" pid="4" name="LastSaved">
    <vt:filetime>2023-07-28T00:00:00Z</vt:filetime>
  </property>
  <property fmtid="{D5CDD505-2E9C-101B-9397-08002B2CF9AE}" pid="5" name="Producer">
    <vt:lpwstr>Adobe PDF Library 17.0</vt:lpwstr>
  </property>
  <property fmtid="{D5CDD505-2E9C-101B-9397-08002B2CF9AE}" pid="6" name="ContentTypeId">
    <vt:lpwstr>0x010100BCC2FE31CD9F664E889166BB4E350C35</vt:lpwstr>
  </property>
  <property fmtid="{D5CDD505-2E9C-101B-9397-08002B2CF9AE}" pid="7" name="MediaServiceImageTags">
    <vt:lpwstr/>
  </property>
</Properties>
</file>